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_rels/presentation.xml.rels" ContentType="application/vnd.openxmlformats-package.relationships+xml"/>
  <Override PartName="/ppt/media/image13.jpeg" ContentType="image/jpeg"/>
  <Override PartName="/ppt/media/image4.png" ContentType="image/png"/>
  <Override PartName="/ppt/media/image8.png" ContentType="image/png"/>
  <Override PartName="/ppt/media/image16.png" ContentType="image/png"/>
  <Override PartName="/ppt/media/image14.png" ContentType="image/png"/>
  <Override PartName="/ppt/media/image1.png" ContentType="image/png"/>
  <Override PartName="/ppt/media/image3.png" ContentType="image/png"/>
  <Override PartName="/ppt/media/image5.jpeg" ContentType="image/jpeg"/>
  <Override PartName="/ppt/media/image15.png" ContentType="image/png"/>
  <Override PartName="/ppt/media/image6.png" ContentType="image/png"/>
  <Override PartName="/ppt/media/image10.jpeg" ContentType="image/jpeg"/>
  <Override PartName="/ppt/media/image7.jpeg" ContentType="image/jpeg"/>
  <Override PartName="/ppt/media/image9.jpeg" ContentType="image/jpeg"/>
  <Override PartName="/ppt/media/image12.jpeg" ContentType="image/jpeg"/>
  <Override PartName="/ppt/media/image11.png" ContentType="image/png"/>
  <Override PartName="/ppt/media/image2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_rels/slide3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3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.xml.rels" ContentType="application/vnd.openxmlformats-package.relationships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x="12192000" cy="6858000"/>
  <p:notesSz cx="6858000" cy="12192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chemeClr val="dk1"/>
                </a:solidFill>
                <a:latin typeface="PT Sans"/>
              </a:rPr>
              <a:t>Click to move the slide</a:t>
            </a:r>
            <a:endParaRPr b="0" lang="en-US" sz="1800" spc="-1" strike="noStrike">
              <a:solidFill>
                <a:schemeClr val="dk1"/>
              </a:solidFill>
              <a:latin typeface="PT Sans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38123E54-1B65-47C1-8342-557288188E54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sldImg"/>
          </p:nvPr>
        </p:nvSpPr>
        <p:spPr>
          <a:xfrm>
            <a:off x="2927520" y="849240"/>
            <a:ext cx="4076280" cy="2293560"/>
          </a:xfrm>
          <a:prstGeom prst="rect">
            <a:avLst/>
          </a:prstGeom>
          <a:ln w="0">
            <a:noFill/>
          </a:ln>
        </p:spPr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GB" sz="2000" spc="-1" strike="noStrike">
                <a:solidFill>
                  <a:srgbClr val="000000"/>
                </a:solidFill>
                <a:latin typeface="Arial"/>
              </a:rPr>
              <a:t>Option 2: QR code. Add your session code to the Checkin code box.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13365F2-ED85-46B4-A3BA-CDC662E35254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[Sources]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https://arxiv.org/html/2404.15435v1 (Section 5: fixations, saccades, smooth pursuit, blinks)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https://www.sr-research.com/eye-tracking-blog/background/eye-tracking-terminology-eye-movements/ (terminology overview)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https://www.sr-research.com/wp-content/uploads/2023/08/eyelink-1000-plus-eye-tracker-reading-1-1024x556.jpg (setup photo)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[/Sources]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sldNum" idx="1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4CB31329-8CC6-41CA-ABB0-99187F7F42C3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[Sources]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https://arxiv.org/html/2404.15435v1 (Section 5.1: fixations; common duration range; use for attention/cognitive load; expertise effects)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https://www.sr-research.com/eye-tracking-blog/background/eye-tracking-terminology-eye-movements/ (fixation duration discussion)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[/Sources]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sldNum" idx="1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B4FDA024-30DF-45EF-8EE2-07A25D8FA952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[Sources]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https://arxiv.org/html/2404.15435v1 (Section 5.2: saccades; velocity/amplitude interpretations)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https://www.sr-research.com/eye-tracking-blog/background/eye-tracking-terminology-eye-movements/ (saccade terminology)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[/Sources]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sldNum" idx="1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F0147158-7CC7-4A14-BFCF-566F58C6B014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1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[Sources]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https://arxiv.org/html/2404.15435v1 (AOIs + metrics discussion across sections)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https://imotions.com/blog/learning/10-terms-metrics-eye-tracking/ (dwell time, TTFF and other AOI metrics)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https://connect.tobii.com/s/article/understanding-tobii-pro-lab-eye-tracking-metrics (AOI metrics definitions such as duration/glances)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[/Sources]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sldNum" idx="16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2F50FE0E-10A3-4D5A-97AA-8DFC9DF8EDB5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[Sources]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https://arxiv.org/html/2404.15435v1 (Section 4.1 smoothing/interpolation; Section 5.4 blinks; pupillary analysis notes)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https://arxiv.org/html/2404.15435v1 (blink rate links to cognitive load in cited studies)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[/Sources]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3"/>
          <p:cNvSpPr>
            <a:spLocks noGrp="1"/>
          </p:cNvSpPr>
          <p:nvPr>
            <p:ph type="sldNum" idx="17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519CF31C-E116-45E8-B3A1-8E8C4440719E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[Sources]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https://arxiv.org/html/2404.15435v1 (Section 5.5: I‑VT and I‑DT; velocity threshold example 30–50 deg/s)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https://arxiv.org/html/2404.15435v1 (Salvucci &amp; Goldberg 2000 referenced as classic algorithms)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[/Sources]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sldNum" idx="18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A8547982-8AFF-4D92-A7A0-ED6A5ED45D6C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2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[Sources]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https://arxiv.org/html/2404.15435v1#S4 (Section 4: cleanup, filtering, segmentation, feature extraction)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https://ar5iv.labs.arxiv.org/html/2404.15435v1 (Figure 6 data collection setup image)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[/Sources]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 type="sldNum" idx="19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9087450B-1FAB-41E7-973E-8AB31D37B383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[Sources]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https://arxiv.org/html/2404.15435v1 (Section 7.1: saliency maps; Gaussian blur approach)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https://ar5iv.labs.arxiv.org/html/2404.15435v1 (Figure 16a heatmap image)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[/Sources]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sldNum" idx="20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C6DC1C62-67F2-4B9E-B48C-B0ABF1459183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[Sources]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https://arxiv.org/html/2404.15435v1 (Section 7.2 scanpaths; dot size reflects fixation duration)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https://ar5iv.labs.arxiv.org/html/2404.15435v1 (Figure 18 scanpath image)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[/Sources]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 type="sldNum" idx="2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42370F7E-1408-45AF-947B-55547CFDBF33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sldImg"/>
          </p:nvPr>
        </p:nvSpPr>
        <p:spPr>
          <a:xfrm>
            <a:off x="-360" y="-360"/>
            <a:ext cx="720" cy="720"/>
          </a:xfrm>
          <a:prstGeom prst="rect">
            <a:avLst/>
          </a:prstGeom>
          <a:ln w="0">
            <a:noFill/>
          </a:ln>
        </p:spPr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[Sources]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https://arxiv.org/html/2404.15435v1 (tutorial text used throughout)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https://ar5iv.labs.arxiv.org/html/2404.15435v1 (Figure 4 eye image used as background)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[/Sources]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sldNum" idx="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FA7DC593-9A1E-4321-A616-C629293523B3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[Sources]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(No external sources)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[/Sources]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sldNum" idx="6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4525735B-0A03-4117-BED5-0BE2D609A125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[Sources]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https://arxiv.org/html/2404.15435v1 (definition + overview)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https://imotions.com/blog/learning/best-practice/eye-tracking-work/ (definition: eye tracking measures point of gaze)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[/Sources]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sldNum" idx="7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86347A1A-3DAB-4A55-BCA8-902F6E4982B8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[Sources]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https://arxiv.org/html/2404.15435v1 (video-based tracking; pupil center + corneal reflections)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https://www.tobii.com/resource-center/learn-articles/how-do-eye-trackers-work (IR illumination + reflections workflow)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https://ar5iv.labs.arxiv.org/html/2404.15435v1 (Figure 4 image of corneal reflections)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[/Sources]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sldNum" idx="8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45C0A056-C573-43EC-8422-4D4FB9F1E832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[Sources]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https://ar5iv.labs.arxiv.org/html/2404.15435v1 (Figure 3 devices photo)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https://arxiv.org/html/2404.15435v1 (remote vs wearable descriptions)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https://www.bitbrain.com/blog/eye-tracking-devices (additional device overview)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[/Sources]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sldNum" idx="9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8C6259AF-0664-45C1-BB9E-C98576F9C642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[Sources]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https://arxiv.org/html/2404.15435v1 (definitions of sampling rate, accuracy, precision; discussion of calibration issues)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https://connect.tobii.com/s/article/eye-tracker-accuracy-and-precision (accuracy vs precision definitions)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https://connect.tobii.com/s/article/eye-tracker-sampling-frequency?language=en_US (sampling frequency definition)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https://www.biopac.com/wp-content/uploads/Tobii_Pro_Fusion_user_manual.pdf (Fusion sampling up to 250 Hz)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https://www.tobii.com/products/eye-trackers/screen-based/tobii-pro-spectrum (Spectrum up to 1200 Hz)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https://www.sr-research.com/eyelink-1000-plus/ (EyeLink 1000 Plus up to 2000 Hz)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https://ar5iv.labs.arxiv.org/html/2404.15435v1 (chin rest photo Figure 7)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[/Sources]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sldNum" idx="10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9F7FEBC0-57FF-4269-9242-0A4C47EA9EE1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[Sources]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https://ar5iv.labs.arxiv.org/html/2404.15435v1 (Figure 5 calibration + troubleshooting guidance)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https://arxiv.org/html/2404.15435v1 (calibration section + practical advice)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[/Sources]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sldNum" idx="1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03CD664C-1E1B-43E9-82A0-DA74C0C5FE21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[Sources]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https://ar5iv.labs.arxiv.org/html/2404.15435v1 (Figure 9 CSV example + description of columns)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- https://arxiv.org/html/2404.15435v1#S4 (Section 4: data processing pipeline)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[/Sources]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sldNum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0E70DB72-7297-45B9-930C-14C0E23C6AF3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ortrait-Logos-Colour.png"/>
          <p:cNvPicPr/>
          <p:nvPr/>
        </p:nvPicPr>
        <p:blipFill>
          <a:blip r:embed="rId2"/>
          <a:stretch/>
        </p:blipFill>
        <p:spPr>
          <a:xfrm>
            <a:off x="10704600" y="5533560"/>
            <a:ext cx="1141920" cy="1230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97640" y="216360"/>
            <a:ext cx="11301840" cy="94968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1440" rIns="91440" tIns="45720" bIns="45720" anchor="ctr">
            <a:noAutofit/>
          </a:bodyPr>
          <a:p>
            <a:pPr marL="181080" indent="0">
              <a:lnSpc>
                <a:spcPct val="100000"/>
              </a:lnSpc>
              <a:buNone/>
            </a:pPr>
            <a:r>
              <a:rPr b="1" lang="en-GB" sz="3200" spc="-1" strike="noStrike">
                <a:solidFill>
                  <a:srgbClr val="dc0069"/>
                </a:solidFill>
                <a:latin typeface="Bitter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PT Sans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474120" y="1383480"/>
            <a:ext cx="11378520" cy="527544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0" rIns="91440" tIns="45720" bIns="45720" anchor="t">
            <a:noAutofit/>
          </a:bodyPr>
          <a:p>
            <a:pPr marL="342000" indent="-216000">
              <a:lnSpc>
                <a:spcPct val="120000"/>
              </a:lnSpc>
              <a:spcBef>
                <a:spcPts val="400"/>
              </a:spcBef>
              <a:buClr>
                <a:srgbClr val="d71475"/>
              </a:buClr>
              <a:buFont typeface="Symbol" charset="2"/>
              <a:buChar char=""/>
            </a:pPr>
            <a:r>
              <a:rPr b="0" lang="en-US" sz="2000" spc="-1" strike="noStrike">
                <a:solidFill>
                  <a:schemeClr val="dk1"/>
                </a:solidFill>
                <a:latin typeface="PT Sans"/>
              </a:rPr>
              <a:t>Click to edit Master text styles</a:t>
            </a:r>
            <a:endParaRPr b="0" lang="en-US" sz="2000" spc="-1" strike="noStrike">
              <a:solidFill>
                <a:schemeClr val="dk1"/>
              </a:solidFill>
              <a:latin typeface="PT Sans"/>
            </a:endParaRPr>
          </a:p>
          <a:p>
            <a:pPr lvl="1" marL="743040" indent="-216000">
              <a:lnSpc>
                <a:spcPct val="120000"/>
              </a:lnSpc>
              <a:spcBef>
                <a:spcPts val="360"/>
              </a:spcBef>
              <a:buClr>
                <a:srgbClr val="d71475"/>
              </a:buClr>
              <a:buFont typeface="Lucida Grande"/>
              <a:buChar char="-"/>
            </a:pPr>
            <a:r>
              <a:rPr b="0" lang="en-US" sz="1800" spc="-1" strike="noStrike">
                <a:solidFill>
                  <a:schemeClr val="dk1"/>
                </a:solidFill>
                <a:latin typeface="PT Sans"/>
              </a:rPr>
              <a:t>Second level</a:t>
            </a:r>
            <a:endParaRPr b="0" lang="en-US" sz="1800" spc="-1" strike="noStrike">
              <a:solidFill>
                <a:schemeClr val="dk1"/>
              </a:solidFill>
              <a:latin typeface="PT Sans"/>
            </a:endParaRPr>
          </a:p>
          <a:p>
            <a:pPr lvl="2" marL="1143000" indent="-216000">
              <a:lnSpc>
                <a:spcPct val="120000"/>
              </a:lnSpc>
              <a:spcBef>
                <a:spcPts val="320"/>
              </a:spcBef>
              <a:buClr>
                <a:srgbClr val="d71475"/>
              </a:buClr>
              <a:buFont typeface="Lucida Grande"/>
              <a:buChar char="-"/>
            </a:pPr>
            <a:r>
              <a:rPr b="0" lang="en-US" sz="1600" spc="-1" strike="noStrike">
                <a:solidFill>
                  <a:schemeClr val="dk1"/>
                </a:solidFill>
                <a:latin typeface="PT Sans"/>
              </a:rPr>
              <a:t>Third level</a:t>
            </a:r>
            <a:endParaRPr b="0" lang="en-US" sz="1600" spc="-1" strike="noStrike">
              <a:solidFill>
                <a:schemeClr val="dk1"/>
              </a:solidFill>
              <a:latin typeface="PT Sans"/>
            </a:endParaRPr>
          </a:p>
          <a:p>
            <a:pPr lvl="3" marL="1600200" indent="-216000">
              <a:lnSpc>
                <a:spcPct val="120000"/>
              </a:lnSpc>
              <a:spcBef>
                <a:spcPts val="281"/>
              </a:spcBef>
              <a:buClr>
                <a:srgbClr val="d71475"/>
              </a:buClr>
              <a:buFont typeface="Lucida Grande"/>
              <a:buChar char="-"/>
            </a:pPr>
            <a:r>
              <a:rPr b="0" lang="en-US" sz="1400" spc="-1" strike="noStrike">
                <a:solidFill>
                  <a:schemeClr val="dk1"/>
                </a:solidFill>
                <a:latin typeface="PT Sans"/>
              </a:rPr>
              <a:t>Fourth level</a:t>
            </a:r>
            <a:endParaRPr b="0" lang="en-US" sz="1400" spc="-1" strike="noStrike">
              <a:solidFill>
                <a:schemeClr val="dk1"/>
              </a:solidFill>
              <a:latin typeface="PT Sans"/>
            </a:endParaRPr>
          </a:p>
          <a:p>
            <a:pPr lvl="4" marL="2057400" indent="-216000">
              <a:lnSpc>
                <a:spcPct val="120000"/>
              </a:lnSpc>
              <a:spcBef>
                <a:spcPts val="241"/>
              </a:spcBef>
              <a:buClr>
                <a:srgbClr val="d71475"/>
              </a:buClr>
              <a:buFont typeface="Lucida Grande"/>
              <a:buChar char="-"/>
            </a:pPr>
            <a:r>
              <a:rPr b="0" lang="en-US" sz="1200" spc="-1" strike="noStrike">
                <a:solidFill>
                  <a:schemeClr val="dk1"/>
                </a:solidFill>
                <a:latin typeface="PT Sans"/>
              </a:rPr>
              <a:t>Fifth level</a:t>
            </a:r>
            <a:endParaRPr b="0" lang="en-US" sz="1200" spc="-1" strike="noStrike">
              <a:solidFill>
                <a:schemeClr val="dk1"/>
              </a:solidFill>
              <a:latin typeface="PT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hyperlink" Target="https://bournemouth.la.jisc.ac.uk/" TargetMode="External"/><Relationship Id="rId2" Type="http://schemas.openxmlformats.org/officeDocument/2006/relationships/hyperlink" Target="https://bournemouth.la.jisc.ac.uk/" TargetMode="External"/><Relationship Id="rId3" Type="http://schemas.openxmlformats.org/officeDocument/2006/relationships/hyperlink" Target="https://itservices.bournemouth.ac.uk/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0"/>
          <p:cNvSpPr/>
          <p:nvPr/>
        </p:nvSpPr>
        <p:spPr>
          <a:xfrm>
            <a:off x="0" y="766440"/>
            <a:ext cx="12191760" cy="1625400"/>
          </a:xfrm>
          <a:prstGeom prst="rect">
            <a:avLst/>
          </a:prstGeom>
          <a:solidFill>
            <a:srgbClr val="0085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GB" sz="1800" spc="-1" strike="noStrike">
              <a:solidFill>
                <a:schemeClr val="lt1"/>
              </a:solidFill>
              <a:latin typeface="PT Sans"/>
            </a:endParaRPr>
          </a:p>
        </p:txBody>
      </p:sp>
      <p:sp>
        <p:nvSpPr>
          <p:cNvPr id="14" name="Rectangle: Rounded Corners 4"/>
          <p:cNvSpPr/>
          <p:nvPr/>
        </p:nvSpPr>
        <p:spPr>
          <a:xfrm>
            <a:off x="6502320" y="4232880"/>
            <a:ext cx="5689080" cy="2620440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anchor="ctr">
            <a:noAutofit/>
          </a:bodyPr>
          <a:p>
            <a:endParaRPr b="0" lang="en-GB" sz="2000" spc="-1" strike="noStrike">
              <a:solidFill>
                <a:schemeClr val="lt1"/>
              </a:solidFill>
              <a:latin typeface="PT Sans"/>
            </a:endParaRPr>
          </a:p>
        </p:txBody>
      </p:sp>
      <p:sp>
        <p:nvSpPr>
          <p:cNvPr id="15" name="TextBox 3"/>
          <p:cNvSpPr/>
          <p:nvPr/>
        </p:nvSpPr>
        <p:spPr>
          <a:xfrm>
            <a:off x="0" y="848160"/>
            <a:ext cx="12191760" cy="1497960"/>
          </a:xfrm>
          <a:prstGeom prst="rect">
            <a:avLst/>
          </a:prstGeom>
          <a:noFill/>
          <a:ln w="1905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68720" indent="-343080" defTabSz="914400">
              <a:lnSpc>
                <a:spcPct val="100000"/>
              </a:lnSpc>
              <a:buClr>
                <a:srgbClr val="ffffff"/>
              </a:buClr>
              <a:buFont typeface="OpenSymbol"/>
              <a:buAutoNum type="arabicPeriod"/>
            </a:pPr>
            <a:r>
              <a:rPr b="0" lang="en-GB" sz="1800" spc="-1" strike="noStrike">
                <a:solidFill>
                  <a:schemeClr val="lt1"/>
                </a:solidFill>
                <a:latin typeface="PT Sans"/>
              </a:rPr>
              <a:t>Go to </a:t>
            </a:r>
            <a:r>
              <a:rPr b="1" lang="en-GB" sz="1800" spc="-1" strike="noStrike" u="sng">
                <a:solidFill>
                  <a:schemeClr val="lt1"/>
                </a:solidFill>
                <a:uFillTx/>
                <a:latin typeface="PT Sans"/>
                <a:hlinkClick r:id="rId1"/>
              </a:rPr>
              <a:t>HTTPS://BOURNEMOUTH.</a:t>
            </a:r>
            <a:r>
              <a:rPr b="1" lang="en-GB" sz="1800" spc="-1" strike="noStrike" u="sng">
                <a:solidFill>
                  <a:schemeClr val="lt1"/>
                </a:solidFill>
                <a:uFillTx/>
                <a:latin typeface="PT Sans"/>
                <a:hlinkClick r:id="rId2"/>
              </a:rPr>
              <a:t>LA.JISC.AC.UK/</a:t>
            </a:r>
            <a:r>
              <a:rPr b="1" lang="en-GB" sz="1800" spc="-1" strike="noStrike">
                <a:solidFill>
                  <a:schemeClr val="lt1"/>
                </a:solidFill>
                <a:latin typeface="PT Sans"/>
              </a:rPr>
              <a:t> 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68720" indent="-343080" defTabSz="914400">
              <a:lnSpc>
                <a:spcPct val="100000"/>
              </a:lnSpc>
              <a:buClr>
                <a:srgbClr val="ffffff"/>
              </a:buClr>
              <a:buFont typeface="OpenSymbol"/>
              <a:buAutoNum type="arabicPeriod"/>
            </a:pPr>
            <a:r>
              <a:rPr b="0" lang="en-GB" sz="1800" spc="-1" strike="noStrike">
                <a:solidFill>
                  <a:schemeClr val="lt1"/>
                </a:solidFill>
                <a:latin typeface="PT Sans"/>
              </a:rPr>
              <a:t>Press ‘Log in’ and enter your email address.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68720" indent="-343080" defTabSz="914400">
              <a:lnSpc>
                <a:spcPct val="100000"/>
              </a:lnSpc>
              <a:buClr>
                <a:srgbClr val="ffffff"/>
              </a:buClr>
              <a:buFont typeface="OpenSymbol"/>
              <a:buAutoNum type="arabicPeriod"/>
            </a:pPr>
            <a:r>
              <a:rPr b="0" lang="en-GB" sz="1800" spc="-1" strike="noStrike">
                <a:solidFill>
                  <a:schemeClr val="lt1"/>
                </a:solidFill>
                <a:latin typeface="PT Sans"/>
              </a:rPr>
              <a:t>Log in with your BU username and password.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0" y="-83160"/>
            <a:ext cx="12191760" cy="918720"/>
          </a:xfrm>
          <a:prstGeom prst="rect">
            <a:avLst/>
          </a:prstGeom>
          <a:noFill/>
          <a:ln w="9360">
            <a:noFill/>
          </a:ln>
        </p:spPr>
        <p:txBody>
          <a:bodyPr numCol="1" spcCol="0" lIns="91440" rIns="91440" tIns="45720" bIns="45720" anchor="ctr">
            <a:noAutofit/>
          </a:bodyPr>
          <a:p>
            <a:pPr marL="181080" indent="0">
              <a:lnSpc>
                <a:spcPct val="100000"/>
              </a:lnSpc>
              <a:buNone/>
            </a:pPr>
            <a:r>
              <a:rPr b="1" lang="en-GB" sz="3200" spc="-1" strike="noStrike">
                <a:solidFill>
                  <a:schemeClr val="dk1"/>
                </a:solidFill>
                <a:latin typeface="Bitter"/>
              </a:rPr>
              <a:t>Log your attendance online!</a:t>
            </a:r>
            <a:endParaRPr b="0" lang="en-US" sz="3200" spc="-1" strike="noStrike">
              <a:solidFill>
                <a:schemeClr val="dk1"/>
              </a:solidFill>
              <a:latin typeface="PT Sans"/>
            </a:endParaRPr>
          </a:p>
        </p:txBody>
      </p:sp>
      <p:sp>
        <p:nvSpPr>
          <p:cNvPr id="17" name="Rectangle: Rounded Corners 5"/>
          <p:cNvSpPr/>
          <p:nvPr/>
        </p:nvSpPr>
        <p:spPr>
          <a:xfrm>
            <a:off x="6779520" y="4568760"/>
            <a:ext cx="5088960" cy="18378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anchor="ctr">
            <a:noAutofit/>
          </a:bodyPr>
          <a:p>
            <a:pPr marL="341640" indent="-216000" defTabSz="914400">
              <a:lnSpc>
                <a:spcPct val="100000"/>
              </a:lnSpc>
              <a:tabLst>
                <a:tab algn="l" pos="0"/>
              </a:tabLst>
            </a:pPr>
            <a:r>
              <a:rPr b="1" lang="en-GB" sz="2400" spc="-1" strike="noStrike">
                <a:solidFill>
                  <a:schemeClr val="lt1"/>
                </a:solidFill>
                <a:latin typeface="PT Sans"/>
              </a:rPr>
              <a:t>Problems logging your attendance?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1640" indent="-216000" defTabSz="914400">
              <a:lnSpc>
                <a:spcPct val="100000"/>
              </a:lnSpc>
              <a:tabLst>
                <a:tab algn="l" pos="0"/>
              </a:tabLst>
            </a:pPr>
            <a:r>
              <a:rPr b="1" lang="en-GB" sz="2400" spc="-1" strike="noStrike">
                <a:solidFill>
                  <a:schemeClr val="lt1"/>
                </a:solidFill>
                <a:latin typeface="PT Sans"/>
              </a:rPr>
              <a:t>Need support?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marL="341640" indent="-216000" defTabSz="914400"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11480" indent="-285840" defTabSz="914400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2000" spc="-1" strike="noStrike">
                <a:solidFill>
                  <a:schemeClr val="lt1"/>
                </a:solidFill>
                <a:latin typeface="PT Sans"/>
              </a:rPr>
              <a:t>Contact the IT Service Desk after this session.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11480" indent="-285840" defTabSz="914400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algn="l" pos="0"/>
              </a:tabLst>
            </a:pPr>
            <a:r>
              <a:rPr b="0" lang="en-GB" sz="2000" spc="-1" strike="noStrike" u="sng">
                <a:solidFill>
                  <a:schemeClr val="lt1"/>
                </a:solidFill>
                <a:uFillTx/>
                <a:latin typeface="PT Sans"/>
                <a:hlinkClick r:id="rId3"/>
              </a:rPr>
              <a:t>https://itservices.bournemouth.ac.uk</a:t>
            </a:r>
            <a:r>
              <a:rPr b="0" lang="en-GB" sz="2000" spc="-1" strike="noStrike">
                <a:solidFill>
                  <a:schemeClr val="lt1"/>
                </a:solidFill>
                <a:latin typeface="PT Sans"/>
              </a:rPr>
              <a:t>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8" name="Group 2"/>
          <p:cNvGrpSpPr/>
          <p:nvPr/>
        </p:nvGrpSpPr>
        <p:grpSpPr>
          <a:xfrm>
            <a:off x="7078680" y="574560"/>
            <a:ext cx="4561920" cy="3493440"/>
            <a:chOff x="7078680" y="574560"/>
            <a:chExt cx="4561920" cy="3493440"/>
          </a:xfrm>
        </p:grpSpPr>
        <p:sp>
          <p:nvSpPr>
            <p:cNvPr id="19" name="TextBox 4"/>
            <p:cNvSpPr/>
            <p:nvPr/>
          </p:nvSpPr>
          <p:spPr>
            <a:xfrm>
              <a:off x="7284600" y="3429720"/>
              <a:ext cx="435600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0" lang="en-GB" sz="1800" spc="-1" strike="noStrike">
                  <a:solidFill>
                    <a:schemeClr val="dk1"/>
                  </a:solidFill>
                  <a:latin typeface="PT Sans"/>
                </a:rPr>
                <a:t>The code is only active for the duration of the session.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0" name="Rectangle: Rounded Corners 6"/>
            <p:cNvSpPr/>
            <p:nvPr/>
          </p:nvSpPr>
          <p:spPr>
            <a:xfrm>
              <a:off x="7078680" y="1296360"/>
              <a:ext cx="4490640" cy="202896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38100">
              <a:solidFill>
                <a:srgbClr val="00857d"/>
              </a:solidFill>
              <a:round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GB" sz="8800" spc="-1" strike="noStrike">
                  <a:solidFill>
                    <a:schemeClr val="dk1"/>
                  </a:solidFill>
                  <a:latin typeface="PT Sans"/>
                </a:rPr>
                <a:t>994509</a:t>
              </a:r>
              <a:endParaRPr b="0" lang="en-US" sz="8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1" name="Title 4"/>
            <p:cNvSpPr/>
            <p:nvPr/>
          </p:nvSpPr>
          <p:spPr>
            <a:xfrm>
              <a:off x="7247160" y="574560"/>
              <a:ext cx="3761280" cy="949680"/>
            </a:xfrm>
            <a:prstGeom prst="rect">
              <a:avLst/>
            </a:prstGeom>
            <a:noFill/>
            <a:ln w="9525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numCol="1" spcCol="0" anchor="ctr">
              <a:noAutofit/>
            </a:bodyPr>
            <a:p>
              <a:pPr marL="181080" algn="ctr" defTabSz="914400">
                <a:lnSpc>
                  <a:spcPct val="100000"/>
                </a:lnSpc>
              </a:pPr>
              <a:r>
                <a:rPr b="1" lang="en-GB" sz="2400" spc="-1" strike="noStrike">
                  <a:solidFill>
                    <a:schemeClr val="lt1"/>
                  </a:solidFill>
                  <a:latin typeface="PT Sans"/>
                </a:rPr>
                <a:t>4. Check in with the code</a:t>
              </a:r>
              <a:endParaRPr b="0" lang="en-US" sz="2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pic>
        <p:nvPicPr>
          <p:cNvPr id="22" name="Picture 3" descr="A qr code on a white background&#10;&#10;Description automatically generated"/>
          <p:cNvPicPr/>
          <p:nvPr/>
        </p:nvPicPr>
        <p:blipFill>
          <a:blip r:embed="rId4"/>
          <a:stretch/>
        </p:blipFill>
        <p:spPr>
          <a:xfrm>
            <a:off x="831240" y="2392200"/>
            <a:ext cx="4465440" cy="4465440"/>
          </a:xfrm>
          <a:prstGeom prst="rect">
            <a:avLst/>
          </a:prstGeom>
          <a:ln w="0">
            <a:noFill/>
          </a:ln>
        </p:spPr>
      </p:pic>
      <p:pic>
        <p:nvPicPr>
          <p:cNvPr id="23" name="Picture 4" descr="A black and white text&#10;&#10;Description automatically generated"/>
          <p:cNvPicPr/>
          <p:nvPr/>
        </p:nvPicPr>
        <p:blipFill>
          <a:blip r:embed="rId5"/>
          <a:stretch/>
        </p:blipFill>
        <p:spPr>
          <a:xfrm>
            <a:off x="10051200" y="197280"/>
            <a:ext cx="1915560" cy="41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7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0"/>
          <p:cNvSpPr/>
          <p:nvPr/>
        </p:nvSpPr>
        <p:spPr>
          <a:xfrm>
            <a:off x="0" y="0"/>
            <a:ext cx="12191400" cy="822600"/>
          </a:xfrm>
          <a:prstGeom prst="rect">
            <a:avLst/>
          </a:prstGeom>
          <a:solidFill>
            <a:srgbClr val="ffffff"/>
          </a:solidFill>
          <a:ln w="12700">
            <a:solidFill>
              <a:srgbClr val="d8dee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0" name="Text 1"/>
          <p:cNvSpPr/>
          <p:nvPr/>
        </p:nvSpPr>
        <p:spPr>
          <a:xfrm>
            <a:off x="548640" y="128160"/>
            <a:ext cx="9600840" cy="3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2800" spc="-1" strike="noStrike">
                <a:solidFill>
                  <a:srgbClr val="1b1f24"/>
                </a:solidFill>
                <a:latin typeface="Calibri"/>
                <a:ea typeface="Calibri"/>
              </a:rPr>
              <a:t>Basic eye movements (events)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Text 2"/>
          <p:cNvSpPr/>
          <p:nvPr/>
        </p:nvSpPr>
        <p:spPr>
          <a:xfrm>
            <a:off x="548640" y="511920"/>
            <a:ext cx="11155320" cy="25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4b5563"/>
                </a:solidFill>
                <a:latin typeface="Calibri"/>
                <a:ea typeface="Calibri"/>
              </a:rPr>
              <a:t>Most analyses start by identifying these from gaze samples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Shape 3"/>
          <p:cNvSpPr/>
          <p:nvPr/>
        </p:nvSpPr>
        <p:spPr>
          <a:xfrm>
            <a:off x="731520" y="1234440"/>
            <a:ext cx="3794400" cy="14169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d8dee9"/>
            </a:solidFill>
            <a:round/>
          </a:ln>
          <a:effectLst>
            <a:outerShdw algn="bl" blurRad="38160" dir="2700000" dist="18837" rotWithShape="0">
              <a:srgbClr val="000000">
                <a:alpha val="12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3" name="Shape 4"/>
          <p:cNvSpPr/>
          <p:nvPr/>
        </p:nvSpPr>
        <p:spPr>
          <a:xfrm>
            <a:off x="1051560" y="1527120"/>
            <a:ext cx="255600" cy="255600"/>
          </a:xfrm>
          <a:prstGeom prst="ellipse">
            <a:avLst/>
          </a:prstGeom>
          <a:solidFill>
            <a:srgbClr val="2d7ff9"/>
          </a:solidFill>
          <a:ln w="12700">
            <a:solidFill>
              <a:srgbClr val="2d7ff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4" name="Text 5"/>
          <p:cNvSpPr/>
          <p:nvPr/>
        </p:nvSpPr>
        <p:spPr>
          <a:xfrm>
            <a:off x="1417320" y="1435680"/>
            <a:ext cx="27885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1b1f24"/>
                </a:solidFill>
                <a:latin typeface="Calibri"/>
                <a:ea typeface="Calibri"/>
              </a:rPr>
              <a:t>Fixation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Text 6"/>
          <p:cNvSpPr/>
          <p:nvPr/>
        </p:nvSpPr>
        <p:spPr>
          <a:xfrm>
            <a:off x="1143000" y="1892880"/>
            <a:ext cx="3062880" cy="59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4b5563"/>
                </a:solidFill>
                <a:latin typeface="Calibri"/>
                <a:ea typeface="Calibri"/>
              </a:rPr>
              <a:t>Eyes stay relatively still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4b5563"/>
                </a:solidFill>
                <a:latin typeface="Calibri"/>
                <a:ea typeface="Calibri"/>
              </a:rPr>
              <a:t>Information intake happens here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Shape 7"/>
          <p:cNvSpPr/>
          <p:nvPr/>
        </p:nvSpPr>
        <p:spPr>
          <a:xfrm>
            <a:off x="5029200" y="1234440"/>
            <a:ext cx="3794400" cy="14169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d8dee9"/>
            </a:solidFill>
            <a:round/>
          </a:ln>
          <a:effectLst>
            <a:outerShdw algn="bl" blurRad="38160" dir="2700000" dist="18837" rotWithShape="0">
              <a:srgbClr val="000000">
                <a:alpha val="12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7" name="Shape 8"/>
          <p:cNvSpPr/>
          <p:nvPr/>
        </p:nvSpPr>
        <p:spPr>
          <a:xfrm>
            <a:off x="5349240" y="1527120"/>
            <a:ext cx="255600" cy="255600"/>
          </a:xfrm>
          <a:prstGeom prst="ellipse">
            <a:avLst/>
          </a:prstGeom>
          <a:solidFill>
            <a:srgbClr val="f97316"/>
          </a:solidFill>
          <a:ln w="12700">
            <a:solidFill>
              <a:srgbClr val="f9731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8" name="Text 9"/>
          <p:cNvSpPr/>
          <p:nvPr/>
        </p:nvSpPr>
        <p:spPr>
          <a:xfrm>
            <a:off x="5715000" y="1435680"/>
            <a:ext cx="27885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1b1f24"/>
                </a:solidFill>
                <a:latin typeface="Calibri"/>
                <a:ea typeface="Calibri"/>
              </a:rPr>
              <a:t>Saccade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Text 10"/>
          <p:cNvSpPr/>
          <p:nvPr/>
        </p:nvSpPr>
        <p:spPr>
          <a:xfrm>
            <a:off x="5440680" y="1892880"/>
            <a:ext cx="3062880" cy="59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4b5563"/>
                </a:solidFill>
                <a:latin typeface="Calibri"/>
                <a:ea typeface="Calibri"/>
              </a:rPr>
              <a:t>Fast jump between fixations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4b5563"/>
                </a:solidFill>
                <a:latin typeface="Calibri"/>
                <a:ea typeface="Calibri"/>
              </a:rPr>
              <a:t>(very brief, high velocity)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Shape 11"/>
          <p:cNvSpPr/>
          <p:nvPr/>
        </p:nvSpPr>
        <p:spPr>
          <a:xfrm>
            <a:off x="731520" y="3154680"/>
            <a:ext cx="3794400" cy="14169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d8dee9"/>
            </a:solidFill>
            <a:round/>
          </a:ln>
          <a:effectLst>
            <a:outerShdw algn="bl" blurRad="38160" dir="2700000" dist="18837" rotWithShape="0">
              <a:srgbClr val="000000">
                <a:alpha val="12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1" name="Shape 12"/>
          <p:cNvSpPr/>
          <p:nvPr/>
        </p:nvSpPr>
        <p:spPr>
          <a:xfrm>
            <a:off x="1051560" y="3447360"/>
            <a:ext cx="255600" cy="255600"/>
          </a:xfrm>
          <a:prstGeom prst="ellipse">
            <a:avLst/>
          </a:prstGeom>
          <a:solidFill>
            <a:srgbClr val="24b7a4"/>
          </a:solidFill>
          <a:ln w="12700">
            <a:solidFill>
              <a:srgbClr val="24b7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2" name="Text 13"/>
          <p:cNvSpPr/>
          <p:nvPr/>
        </p:nvSpPr>
        <p:spPr>
          <a:xfrm>
            <a:off x="1417320" y="3355920"/>
            <a:ext cx="27885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1b1f24"/>
                </a:solidFill>
                <a:latin typeface="Calibri"/>
                <a:ea typeface="Calibri"/>
              </a:rPr>
              <a:t>Smooth pursuit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Text 14"/>
          <p:cNvSpPr/>
          <p:nvPr/>
        </p:nvSpPr>
        <p:spPr>
          <a:xfrm>
            <a:off x="1143000" y="3813120"/>
            <a:ext cx="3062880" cy="59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4b5563"/>
                </a:solidFill>
                <a:latin typeface="Calibri"/>
                <a:ea typeface="Calibri"/>
              </a:rPr>
              <a:t>Eyes follow a moving target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4b5563"/>
                </a:solidFill>
                <a:latin typeface="Calibri"/>
                <a:ea typeface="Calibri"/>
              </a:rPr>
              <a:t>Continuous tracking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Shape 15"/>
          <p:cNvSpPr/>
          <p:nvPr/>
        </p:nvSpPr>
        <p:spPr>
          <a:xfrm>
            <a:off x="5029200" y="3154680"/>
            <a:ext cx="3794400" cy="14169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d8dee9"/>
            </a:solidFill>
            <a:round/>
          </a:ln>
          <a:effectLst>
            <a:outerShdw algn="bl" blurRad="38160" dir="2700000" dist="18837" rotWithShape="0">
              <a:srgbClr val="000000">
                <a:alpha val="12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5" name="Shape 16"/>
          <p:cNvSpPr/>
          <p:nvPr/>
        </p:nvSpPr>
        <p:spPr>
          <a:xfrm>
            <a:off x="5349240" y="3447360"/>
            <a:ext cx="255600" cy="255600"/>
          </a:xfrm>
          <a:prstGeom prst="ellipse">
            <a:avLst/>
          </a:prstGeom>
          <a:solidFill>
            <a:srgbClr val="7c3aed"/>
          </a:solidFill>
          <a:ln w="12700">
            <a:solidFill>
              <a:srgbClr val="7c3ae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6" name="Text 17"/>
          <p:cNvSpPr/>
          <p:nvPr/>
        </p:nvSpPr>
        <p:spPr>
          <a:xfrm>
            <a:off x="5715000" y="3355920"/>
            <a:ext cx="27885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1b1f24"/>
                </a:solidFill>
                <a:latin typeface="Calibri"/>
                <a:ea typeface="Calibri"/>
              </a:rPr>
              <a:t>Blink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Text 18"/>
          <p:cNvSpPr/>
          <p:nvPr/>
        </p:nvSpPr>
        <p:spPr>
          <a:xfrm>
            <a:off x="5440680" y="3813120"/>
            <a:ext cx="3062880" cy="59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4b5563"/>
                </a:solidFill>
                <a:latin typeface="Calibri"/>
                <a:ea typeface="Calibri"/>
              </a:rPr>
              <a:t>Eyelids close briefly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4b5563"/>
                </a:solidFill>
                <a:latin typeface="Calibri"/>
                <a:ea typeface="Calibri"/>
              </a:rPr>
              <a:t>Creates missing samples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Shape 19"/>
          <p:cNvSpPr/>
          <p:nvPr/>
        </p:nvSpPr>
        <p:spPr>
          <a:xfrm>
            <a:off x="731520" y="5074920"/>
            <a:ext cx="8092080" cy="14169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d8dee9"/>
            </a:solidFill>
            <a:round/>
          </a:ln>
          <a:effectLst>
            <a:outerShdw algn="bl" blurRad="38160" dir="2700000" dist="18837" rotWithShape="0">
              <a:srgbClr val="000000">
                <a:alpha val="12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9" name="Shape 20"/>
          <p:cNvSpPr/>
          <p:nvPr/>
        </p:nvSpPr>
        <p:spPr>
          <a:xfrm>
            <a:off x="1051560" y="5367600"/>
            <a:ext cx="255600" cy="255600"/>
          </a:xfrm>
          <a:prstGeom prst="ellipse">
            <a:avLst/>
          </a:prstGeom>
          <a:solidFill>
            <a:srgbClr val="10b981"/>
          </a:solidFill>
          <a:ln w="12700">
            <a:solidFill>
              <a:srgbClr val="10b98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0" name="Text 21"/>
          <p:cNvSpPr/>
          <p:nvPr/>
        </p:nvSpPr>
        <p:spPr>
          <a:xfrm>
            <a:off x="1417320" y="5276160"/>
            <a:ext cx="70862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1b1f24"/>
                </a:solidFill>
                <a:latin typeface="Calibri"/>
                <a:ea typeface="Calibri"/>
              </a:rPr>
              <a:t>Pupil dynamics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Text 22"/>
          <p:cNvSpPr/>
          <p:nvPr/>
        </p:nvSpPr>
        <p:spPr>
          <a:xfrm>
            <a:off x="1143000" y="5733360"/>
            <a:ext cx="7360560" cy="59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4b5563"/>
                </a:solidFill>
                <a:latin typeface="Calibri"/>
                <a:ea typeface="Calibri"/>
              </a:rPr>
              <a:t>Pupil size changes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4b5563"/>
                </a:solidFill>
                <a:latin typeface="Calibri"/>
                <a:ea typeface="Calibri"/>
              </a:rPr>
              <a:t>(light + cognition)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Shape 23"/>
          <p:cNvSpPr/>
          <p:nvPr/>
        </p:nvSpPr>
        <p:spPr>
          <a:xfrm>
            <a:off x="9098280" y="1234440"/>
            <a:ext cx="2358720" cy="52574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d8dee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3" name="Text 24"/>
          <p:cNvSpPr/>
          <p:nvPr/>
        </p:nvSpPr>
        <p:spPr>
          <a:xfrm>
            <a:off x="9281160" y="1417320"/>
            <a:ext cx="201132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600" spc="-1" strike="noStrike">
                <a:solidFill>
                  <a:srgbClr val="1b1f24"/>
                </a:solidFill>
                <a:latin typeface="Calibri"/>
                <a:ea typeface="Calibri"/>
              </a:rPr>
              <a:t>Rule of thumb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Text 25"/>
          <p:cNvSpPr/>
          <p:nvPr/>
        </p:nvSpPr>
        <p:spPr>
          <a:xfrm>
            <a:off x="9281160" y="1755720"/>
            <a:ext cx="201132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4b5563"/>
                </a:solidFill>
                <a:latin typeface="Calibri"/>
                <a:ea typeface="Calibri"/>
              </a:rPr>
              <a:t>Most “attention” metrics are derived from fixations and how they move between areas.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5" name="Image 0" descr="/mnt/data/eye_tracking_assets/eyelink_setup.jpg"/>
          <p:cNvPicPr/>
          <p:nvPr/>
        </p:nvPicPr>
        <p:blipFill>
          <a:blip r:embed="rId1"/>
          <a:stretch/>
        </p:blipFill>
        <p:spPr>
          <a:xfrm>
            <a:off x="9189720" y="3180960"/>
            <a:ext cx="2175840" cy="1181160"/>
          </a:xfrm>
          <a:prstGeom prst="rect">
            <a:avLst/>
          </a:prstGeom>
          <a:ln w="0">
            <a:noFill/>
          </a:ln>
        </p:spPr>
      </p:pic>
      <p:sp>
        <p:nvSpPr>
          <p:cNvPr id="156" name="Text 26"/>
          <p:cNvSpPr/>
          <p:nvPr/>
        </p:nvSpPr>
        <p:spPr>
          <a:xfrm>
            <a:off x="9189720" y="4800600"/>
            <a:ext cx="217584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4b5563"/>
                </a:solidFill>
                <a:latin typeface="Calibri"/>
                <a:ea typeface="Calibri"/>
              </a:rPr>
              <a:t>Example lab setup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7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0"/>
          <p:cNvSpPr/>
          <p:nvPr/>
        </p:nvSpPr>
        <p:spPr>
          <a:xfrm>
            <a:off x="0" y="0"/>
            <a:ext cx="12191400" cy="822600"/>
          </a:xfrm>
          <a:prstGeom prst="rect">
            <a:avLst/>
          </a:prstGeom>
          <a:solidFill>
            <a:srgbClr val="ffffff"/>
          </a:solidFill>
          <a:ln w="12700">
            <a:solidFill>
              <a:srgbClr val="d8dee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8" name="Text 1"/>
          <p:cNvSpPr/>
          <p:nvPr/>
        </p:nvSpPr>
        <p:spPr>
          <a:xfrm>
            <a:off x="548640" y="128160"/>
            <a:ext cx="9600840" cy="3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2800" spc="-1" strike="noStrike">
                <a:solidFill>
                  <a:srgbClr val="1b1f24"/>
                </a:solidFill>
                <a:latin typeface="Calibri"/>
                <a:ea typeface="Calibri"/>
              </a:rPr>
              <a:t>Fixation measures (most common)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Text 2"/>
          <p:cNvSpPr/>
          <p:nvPr/>
        </p:nvSpPr>
        <p:spPr>
          <a:xfrm>
            <a:off x="548640" y="511920"/>
            <a:ext cx="11155320" cy="25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4b5563"/>
                </a:solidFill>
                <a:latin typeface="Calibri"/>
                <a:ea typeface="Calibri"/>
              </a:rPr>
              <a:t>Duration and count are widely used for attention and task difficulty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Shape 3"/>
          <p:cNvSpPr/>
          <p:nvPr/>
        </p:nvSpPr>
        <p:spPr>
          <a:xfrm>
            <a:off x="731520" y="1143000"/>
            <a:ext cx="6491880" cy="53488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d8dee9"/>
            </a:solidFill>
            <a:round/>
          </a:ln>
          <a:effectLst>
            <a:outerShdw algn="bl" blurRad="38160" dir="2700000" dist="18837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1" name="Text 4"/>
          <p:cNvSpPr/>
          <p:nvPr/>
        </p:nvSpPr>
        <p:spPr>
          <a:xfrm>
            <a:off x="1051560" y="1325880"/>
            <a:ext cx="59432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1b1f24"/>
                </a:solidFill>
                <a:latin typeface="Calibri"/>
                <a:ea typeface="Calibri"/>
              </a:rPr>
              <a:t>Core metrics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Text 5"/>
          <p:cNvSpPr/>
          <p:nvPr/>
        </p:nvSpPr>
        <p:spPr>
          <a:xfrm>
            <a:off x="1051560" y="1783080"/>
            <a:ext cx="6034680" cy="146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500" spc="-1" strike="noStrike">
                <a:solidFill>
                  <a:srgbClr val="1b1f24"/>
                </a:solidFill>
                <a:latin typeface="Calibri"/>
                <a:ea typeface="Calibri"/>
              </a:rPr>
              <a:t>Fixation duration (ms): how long the gaze stays in one place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500" spc="-1" strike="noStrike">
                <a:solidFill>
                  <a:srgbClr val="1b1f24"/>
                </a:solidFill>
                <a:latin typeface="Calibri"/>
                <a:ea typeface="Calibri"/>
              </a:rPr>
              <a:t>Number of fixations: how many fixations occur during a task or on an AOI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500" spc="-1" strike="noStrike">
                <a:solidFill>
                  <a:srgbClr val="1b1f24"/>
                </a:solidFill>
                <a:latin typeface="Calibri"/>
                <a:ea typeface="Calibri"/>
              </a:rPr>
              <a:t>Total fixation duration: sum of all fixations (per stimulus/AOI)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500" spc="-1" strike="noStrike">
                <a:solidFill>
                  <a:srgbClr val="1b1f24"/>
                </a:solidFill>
                <a:latin typeface="Calibri"/>
                <a:ea typeface="Calibri"/>
              </a:rPr>
              <a:t>Fixation rate: fixations per second (sometimes used for workload)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Shape 6"/>
          <p:cNvSpPr/>
          <p:nvPr/>
        </p:nvSpPr>
        <p:spPr>
          <a:xfrm>
            <a:off x="7452360" y="1143000"/>
            <a:ext cx="4004640" cy="2331360"/>
          </a:xfrm>
          <a:prstGeom prst="roundRect">
            <a:avLst>
              <a:gd name="adj" fmla="val 16667"/>
            </a:avLst>
          </a:prstGeom>
          <a:solidFill>
            <a:srgbClr val="eef2f7"/>
          </a:solidFill>
          <a:ln w="12700">
            <a:solidFill>
              <a:srgbClr val="d8dee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4" name="Text 7"/>
          <p:cNvSpPr/>
          <p:nvPr/>
        </p:nvSpPr>
        <p:spPr>
          <a:xfrm>
            <a:off x="7726680" y="1325880"/>
            <a:ext cx="356580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1b1f24"/>
                </a:solidFill>
                <a:latin typeface="Calibri"/>
                <a:ea typeface="Calibri"/>
              </a:rPr>
              <a:t>Typical durations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Text 8"/>
          <p:cNvSpPr/>
          <p:nvPr/>
        </p:nvSpPr>
        <p:spPr>
          <a:xfrm>
            <a:off x="7726680" y="1664280"/>
            <a:ext cx="356580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4b5563"/>
                </a:solidFill>
                <a:latin typeface="Calibri"/>
                <a:ea typeface="Calibri"/>
              </a:rPr>
              <a:t>Often ~100–350 ms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4b5563"/>
                </a:solidFill>
                <a:latin typeface="Calibri"/>
                <a:ea typeface="Calibri"/>
              </a:rPr>
              <a:t>(depends on task &amp; stimulus)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Shape 9"/>
          <p:cNvSpPr/>
          <p:nvPr/>
        </p:nvSpPr>
        <p:spPr>
          <a:xfrm>
            <a:off x="7452360" y="3657600"/>
            <a:ext cx="4004640" cy="28342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d8dee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7" name="Text 10"/>
          <p:cNvSpPr/>
          <p:nvPr/>
        </p:nvSpPr>
        <p:spPr>
          <a:xfrm>
            <a:off x="7726680" y="3840480"/>
            <a:ext cx="356580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1b1f24"/>
                </a:solidFill>
                <a:latin typeface="Calibri"/>
                <a:ea typeface="Calibri"/>
              </a:rPr>
              <a:t>Interpreting fixations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Text 11"/>
          <p:cNvSpPr/>
          <p:nvPr/>
        </p:nvSpPr>
        <p:spPr>
          <a:xfrm>
            <a:off x="7726680" y="4206240"/>
            <a:ext cx="3611520" cy="111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300" spc="-1" strike="noStrike">
                <a:solidFill>
                  <a:srgbClr val="1b1f24"/>
                </a:solidFill>
                <a:latin typeface="Calibri"/>
                <a:ea typeface="Calibri"/>
              </a:rPr>
              <a:t>Longer fixations can reflect more cognitive effort or difficulty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300" spc="-1" strike="noStrike">
                <a:solidFill>
                  <a:srgbClr val="1b1f24"/>
                </a:solidFill>
                <a:latin typeface="Calibri"/>
                <a:ea typeface="Calibri"/>
              </a:rPr>
              <a:t>Experts may show different patterns (e.g., focus on relevant regions)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300" spc="-1" strike="noStrike">
                <a:solidFill>
                  <a:srgbClr val="1b1f24"/>
                </a:solidFill>
                <a:latin typeface="Calibri"/>
                <a:ea typeface="Calibri"/>
              </a:rPr>
              <a:t>Always interpret in context (task, stimulus, expertise)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7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0"/>
          <p:cNvSpPr/>
          <p:nvPr/>
        </p:nvSpPr>
        <p:spPr>
          <a:xfrm>
            <a:off x="0" y="0"/>
            <a:ext cx="12191400" cy="822600"/>
          </a:xfrm>
          <a:prstGeom prst="rect">
            <a:avLst/>
          </a:prstGeom>
          <a:solidFill>
            <a:srgbClr val="ffffff"/>
          </a:solidFill>
          <a:ln w="12700">
            <a:solidFill>
              <a:srgbClr val="d8dee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70" name="Text 1"/>
          <p:cNvSpPr/>
          <p:nvPr/>
        </p:nvSpPr>
        <p:spPr>
          <a:xfrm>
            <a:off x="548640" y="128160"/>
            <a:ext cx="9600840" cy="3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2800" spc="-1" strike="noStrike">
                <a:solidFill>
                  <a:srgbClr val="1b1f24"/>
                </a:solidFill>
                <a:latin typeface="Calibri"/>
                <a:ea typeface="Calibri"/>
              </a:rPr>
              <a:t>Saccade &amp; scanpath measures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Text 2"/>
          <p:cNvSpPr/>
          <p:nvPr/>
        </p:nvSpPr>
        <p:spPr>
          <a:xfrm>
            <a:off x="548640" y="511920"/>
            <a:ext cx="11155320" cy="25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4b5563"/>
                </a:solidFill>
                <a:latin typeface="Calibri"/>
                <a:ea typeface="Calibri"/>
              </a:rPr>
              <a:t>How the gaze moves between fixations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Shape 3"/>
          <p:cNvSpPr/>
          <p:nvPr/>
        </p:nvSpPr>
        <p:spPr>
          <a:xfrm>
            <a:off x="731520" y="1143000"/>
            <a:ext cx="6400440" cy="53488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d8dee9"/>
            </a:solidFill>
            <a:round/>
          </a:ln>
          <a:effectLst>
            <a:outerShdw algn="bl" blurRad="38160" dir="2700000" dist="18837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73" name="Text 4"/>
          <p:cNvSpPr/>
          <p:nvPr/>
        </p:nvSpPr>
        <p:spPr>
          <a:xfrm>
            <a:off x="1051560" y="1325880"/>
            <a:ext cx="585180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1b1f24"/>
                </a:solidFill>
                <a:latin typeface="Calibri"/>
                <a:ea typeface="Calibri"/>
              </a:rPr>
              <a:t>Saccade metrics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Text 5"/>
          <p:cNvSpPr/>
          <p:nvPr/>
        </p:nvSpPr>
        <p:spPr>
          <a:xfrm>
            <a:off x="1051560" y="1691640"/>
            <a:ext cx="6034680" cy="146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500" spc="-1" strike="noStrike">
                <a:solidFill>
                  <a:srgbClr val="1b1f24"/>
                </a:solidFill>
                <a:latin typeface="Calibri"/>
                <a:ea typeface="Calibri"/>
              </a:rPr>
              <a:t>Amplitude: how far the eye jumps (degrees or pixels)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500" spc="-1" strike="noStrike">
                <a:solidFill>
                  <a:srgbClr val="1b1f24"/>
                </a:solidFill>
                <a:latin typeface="Calibri"/>
                <a:ea typeface="Calibri"/>
              </a:rPr>
              <a:t>Velocity: speed of the jump (deg/s)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500" spc="-1" strike="noStrike">
                <a:solidFill>
                  <a:srgbClr val="1b1f24"/>
                </a:solidFill>
                <a:latin typeface="Calibri"/>
                <a:ea typeface="Calibri"/>
              </a:rPr>
              <a:t>Direction: where the gaze moves next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500" spc="-1" strike="noStrike">
                <a:solidFill>
                  <a:srgbClr val="1b1f24"/>
                </a:solidFill>
                <a:latin typeface="Calibri"/>
                <a:ea typeface="Calibri"/>
              </a:rPr>
              <a:t>Saccade rate: saccades per second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Shape 6"/>
          <p:cNvSpPr/>
          <p:nvPr/>
        </p:nvSpPr>
        <p:spPr>
          <a:xfrm>
            <a:off x="1051560" y="3794760"/>
            <a:ext cx="5988960" cy="2605680"/>
          </a:xfrm>
          <a:prstGeom prst="roundRect">
            <a:avLst>
              <a:gd name="adj" fmla="val 16667"/>
            </a:avLst>
          </a:prstGeom>
          <a:solidFill>
            <a:srgbClr val="eef2f7"/>
          </a:solidFill>
          <a:ln w="12700">
            <a:solidFill>
              <a:srgbClr val="d8dee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76" name="Text 7"/>
          <p:cNvSpPr/>
          <p:nvPr/>
        </p:nvSpPr>
        <p:spPr>
          <a:xfrm>
            <a:off x="1234440" y="3931920"/>
            <a:ext cx="557748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1b1f24"/>
                </a:solidFill>
                <a:latin typeface="Calibri"/>
                <a:ea typeface="Calibri"/>
              </a:rPr>
              <a:t>Scanpath (sequence of fixations + saccades)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7" name="Image 0" descr="/mnt/data/eye_tracking_assets/scanpath_museum.jpg"/>
          <p:cNvPicPr/>
          <p:nvPr/>
        </p:nvPicPr>
        <p:blipFill>
          <a:blip r:embed="rId1"/>
          <a:stretch/>
        </p:blipFill>
        <p:spPr>
          <a:xfrm>
            <a:off x="1234440" y="4327560"/>
            <a:ext cx="5623200" cy="1905840"/>
          </a:xfrm>
          <a:prstGeom prst="rect">
            <a:avLst/>
          </a:prstGeom>
          <a:ln w="0">
            <a:noFill/>
          </a:ln>
        </p:spPr>
      </p:pic>
      <p:sp>
        <p:nvSpPr>
          <p:cNvPr id="178" name="Shape 8"/>
          <p:cNvSpPr/>
          <p:nvPr/>
        </p:nvSpPr>
        <p:spPr>
          <a:xfrm>
            <a:off x="7406640" y="1143000"/>
            <a:ext cx="4050360" cy="53488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d8dee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79" name="Text 9"/>
          <p:cNvSpPr/>
          <p:nvPr/>
        </p:nvSpPr>
        <p:spPr>
          <a:xfrm>
            <a:off x="7680960" y="1325880"/>
            <a:ext cx="356580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1b1f24"/>
                </a:solidFill>
                <a:latin typeface="Calibri"/>
                <a:ea typeface="Calibri"/>
              </a:rPr>
              <a:t>What can saccades tell us?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Text 10"/>
          <p:cNvSpPr/>
          <p:nvPr/>
        </p:nvSpPr>
        <p:spPr>
          <a:xfrm>
            <a:off x="7680960" y="1691640"/>
            <a:ext cx="3611520" cy="111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300" spc="-1" strike="noStrike">
                <a:solidFill>
                  <a:srgbClr val="1b1f24"/>
                </a:solidFill>
                <a:latin typeface="Calibri"/>
                <a:ea typeface="Calibri"/>
              </a:rPr>
              <a:t>Search strategy (local vs global scanning)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300" spc="-1" strike="noStrike">
                <a:solidFill>
                  <a:srgbClr val="1b1f24"/>
                </a:solidFill>
                <a:latin typeface="Calibri"/>
                <a:ea typeface="Calibri"/>
              </a:rPr>
              <a:t>Attention shifts (what attracts from a distance)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300" spc="-1" strike="noStrike">
                <a:solidFill>
                  <a:srgbClr val="1b1f24"/>
                </a:solidFill>
                <a:latin typeface="Calibri"/>
                <a:ea typeface="Calibri"/>
              </a:rPr>
              <a:t>Comparing novices vs experts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Shape 11"/>
          <p:cNvSpPr/>
          <p:nvPr/>
        </p:nvSpPr>
        <p:spPr>
          <a:xfrm>
            <a:off x="7680960" y="3977640"/>
            <a:ext cx="3611520" cy="2514240"/>
          </a:xfrm>
          <a:prstGeom prst="roundRect">
            <a:avLst>
              <a:gd name="adj" fmla="val 16667"/>
            </a:avLst>
          </a:prstGeom>
          <a:solidFill>
            <a:srgbClr val="eef2f7"/>
          </a:solidFill>
          <a:ln w="12700">
            <a:solidFill>
              <a:srgbClr val="d8dee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2" name="Text 12"/>
          <p:cNvSpPr/>
          <p:nvPr/>
        </p:nvSpPr>
        <p:spPr>
          <a:xfrm>
            <a:off x="7863840" y="4114800"/>
            <a:ext cx="324576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500" spc="-1" strike="noStrike">
                <a:solidFill>
                  <a:srgbClr val="1b1f24"/>
                </a:solidFill>
                <a:latin typeface="Calibri"/>
                <a:ea typeface="Calibri"/>
              </a:rPr>
              <a:t>Common summary stats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Text 13"/>
          <p:cNvSpPr/>
          <p:nvPr/>
        </p:nvSpPr>
        <p:spPr>
          <a:xfrm>
            <a:off x="7863840" y="4434840"/>
            <a:ext cx="3245760" cy="20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4b5563"/>
                </a:solidFill>
                <a:latin typeface="Calibri"/>
                <a:ea typeface="Calibri"/>
              </a:rPr>
              <a:t>Mean / median amplitude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4b5563"/>
                </a:solidFill>
                <a:latin typeface="Calibri"/>
                <a:ea typeface="Calibri"/>
              </a:rPr>
              <a:t>Velocity distributions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4b5563"/>
                </a:solidFill>
                <a:latin typeface="Calibri"/>
                <a:ea typeface="Calibri"/>
              </a:rPr>
              <a:t>Scanpath length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4b5563"/>
                </a:solidFill>
                <a:latin typeface="Calibri"/>
                <a:ea typeface="Calibri"/>
              </a:rPr>
              <a:t>Transitions between AOIs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7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0"/>
          <p:cNvSpPr/>
          <p:nvPr/>
        </p:nvSpPr>
        <p:spPr>
          <a:xfrm>
            <a:off x="0" y="0"/>
            <a:ext cx="12191400" cy="822600"/>
          </a:xfrm>
          <a:prstGeom prst="rect">
            <a:avLst/>
          </a:prstGeom>
          <a:solidFill>
            <a:srgbClr val="ffffff"/>
          </a:solidFill>
          <a:ln w="12700">
            <a:solidFill>
              <a:srgbClr val="d8dee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5" name="Text 1"/>
          <p:cNvSpPr/>
          <p:nvPr/>
        </p:nvSpPr>
        <p:spPr>
          <a:xfrm>
            <a:off x="548640" y="128160"/>
            <a:ext cx="9600840" cy="3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2800" spc="-1" strike="noStrike">
                <a:solidFill>
                  <a:srgbClr val="1b1f24"/>
                </a:solidFill>
                <a:latin typeface="Calibri"/>
                <a:ea typeface="Calibri"/>
              </a:rPr>
              <a:t>AOI metrics (Area of Interest)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Text 2"/>
          <p:cNvSpPr/>
          <p:nvPr/>
        </p:nvSpPr>
        <p:spPr>
          <a:xfrm>
            <a:off x="548640" y="511920"/>
            <a:ext cx="11155320" cy="25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4b5563"/>
                </a:solidFill>
                <a:latin typeface="Calibri"/>
                <a:ea typeface="Calibri"/>
              </a:rPr>
              <a:t>Summarize attention to meaningful regions (buttons, words, faces…)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Shape 3"/>
          <p:cNvSpPr/>
          <p:nvPr/>
        </p:nvSpPr>
        <p:spPr>
          <a:xfrm>
            <a:off x="731520" y="1143000"/>
            <a:ext cx="6583320" cy="53488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d8dee9"/>
            </a:solidFill>
            <a:round/>
          </a:ln>
          <a:effectLst>
            <a:outerShdw algn="bl" blurRad="38160" dir="2700000" dist="18837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8" name="Text 4"/>
          <p:cNvSpPr/>
          <p:nvPr/>
        </p:nvSpPr>
        <p:spPr>
          <a:xfrm>
            <a:off x="1051560" y="1325880"/>
            <a:ext cx="603468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1b1f24"/>
                </a:solidFill>
                <a:latin typeface="Calibri"/>
                <a:ea typeface="Calibri"/>
              </a:rPr>
              <a:t>AOI examples (face processing)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Shape 5"/>
          <p:cNvSpPr/>
          <p:nvPr/>
        </p:nvSpPr>
        <p:spPr>
          <a:xfrm>
            <a:off x="1051560" y="1737360"/>
            <a:ext cx="6034680" cy="4480200"/>
          </a:xfrm>
          <a:prstGeom prst="roundRect">
            <a:avLst>
              <a:gd name="adj" fmla="val 16667"/>
            </a:avLst>
          </a:prstGeom>
          <a:solidFill>
            <a:srgbClr val="fafafa"/>
          </a:solidFill>
          <a:ln w="12700">
            <a:solidFill>
              <a:srgbClr val="d8dee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0" name="Text 7"/>
          <p:cNvSpPr/>
          <p:nvPr/>
        </p:nvSpPr>
        <p:spPr>
          <a:xfrm>
            <a:off x="1234440" y="1847160"/>
            <a:ext cx="274284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Calibri"/>
                <a:ea typeface="Calibri"/>
              </a:rPr>
              <a:t>Site header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Shape 16"/>
          <p:cNvSpPr/>
          <p:nvPr/>
        </p:nvSpPr>
        <p:spPr>
          <a:xfrm>
            <a:off x="7543800" y="1143000"/>
            <a:ext cx="3913200" cy="53488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d8dee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2" name="Text 17"/>
          <p:cNvSpPr/>
          <p:nvPr/>
        </p:nvSpPr>
        <p:spPr>
          <a:xfrm>
            <a:off x="7818120" y="1325880"/>
            <a:ext cx="338292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1b1f24"/>
                </a:solidFill>
                <a:latin typeface="Calibri"/>
                <a:ea typeface="Calibri"/>
              </a:rPr>
              <a:t>Common AOI measures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Text 18"/>
          <p:cNvSpPr/>
          <p:nvPr/>
        </p:nvSpPr>
        <p:spPr>
          <a:xfrm>
            <a:off x="7818120" y="1691640"/>
            <a:ext cx="3474360" cy="15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400" spc="-1" strike="noStrike">
                <a:solidFill>
                  <a:srgbClr val="1b1f24"/>
                </a:solidFill>
                <a:latin typeface="Calibri"/>
                <a:ea typeface="Calibri"/>
              </a:rPr>
              <a:t>Dwell time (time spent) on AOI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400" spc="-1" strike="noStrike">
                <a:solidFill>
                  <a:srgbClr val="1b1f24"/>
                </a:solidFill>
                <a:latin typeface="Calibri"/>
                <a:ea typeface="Calibri"/>
              </a:rPr>
              <a:t>Time to first fixation (TTFF)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400" spc="-1" strike="noStrike">
                <a:solidFill>
                  <a:srgbClr val="1b1f24"/>
                </a:solidFill>
                <a:latin typeface="Calibri"/>
                <a:ea typeface="Calibri"/>
              </a:rPr>
              <a:t>Fixation count on AOI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400" spc="-1" strike="noStrike">
                <a:solidFill>
                  <a:srgbClr val="1b1f24"/>
                </a:solidFill>
                <a:latin typeface="Calibri"/>
                <a:ea typeface="Calibri"/>
              </a:rPr>
              <a:t>Revisits / returns to AOI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400" spc="-1" strike="noStrike">
                <a:solidFill>
                  <a:srgbClr val="1b1f24"/>
                </a:solidFill>
                <a:latin typeface="Calibri"/>
                <a:ea typeface="Calibri"/>
              </a:rPr>
              <a:t>Sequence of AOI transitions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Shape 19"/>
          <p:cNvSpPr/>
          <p:nvPr/>
        </p:nvSpPr>
        <p:spPr>
          <a:xfrm>
            <a:off x="7818120" y="4267440"/>
            <a:ext cx="3474360" cy="1919880"/>
          </a:xfrm>
          <a:prstGeom prst="roundRect">
            <a:avLst>
              <a:gd name="adj" fmla="val 16667"/>
            </a:avLst>
          </a:prstGeom>
          <a:solidFill>
            <a:srgbClr val="eef2f7"/>
          </a:solidFill>
          <a:ln w="12700">
            <a:solidFill>
              <a:srgbClr val="d8dee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5" name="Text 20"/>
          <p:cNvSpPr/>
          <p:nvPr/>
        </p:nvSpPr>
        <p:spPr>
          <a:xfrm>
            <a:off x="8001000" y="4663440"/>
            <a:ext cx="310860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500" spc="-1" strike="noStrike">
                <a:solidFill>
                  <a:srgbClr val="1b1f24"/>
                </a:solidFill>
                <a:latin typeface="Calibri"/>
                <a:ea typeface="Calibri"/>
              </a:rPr>
              <a:t>Interpret with care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Text 21"/>
          <p:cNvSpPr/>
          <p:nvPr/>
        </p:nvSpPr>
        <p:spPr>
          <a:xfrm>
            <a:off x="8001000" y="4983480"/>
            <a:ext cx="3108600" cy="137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4b5563"/>
                </a:solidFill>
                <a:latin typeface="Calibri"/>
                <a:ea typeface="Calibri"/>
              </a:rPr>
              <a:t>Long dwell time can mean interest… or confusion. Pair eye metrics with task performance and think‑aloud when possible.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Text 26"/>
          <p:cNvSpPr/>
          <p:nvPr/>
        </p:nvSpPr>
        <p:spPr>
          <a:xfrm>
            <a:off x="1264680" y="4624200"/>
            <a:ext cx="217584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4b5563"/>
                </a:solidFill>
                <a:latin typeface="Calibri"/>
                <a:ea typeface="Calibri"/>
              </a:rPr>
              <a:t>Manual/figure drawing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8" name="Picture 26" descr=""/>
          <p:cNvPicPr/>
          <p:nvPr/>
        </p:nvPicPr>
        <p:blipFill>
          <a:blip r:embed="rId1"/>
          <a:srcRect l="0" t="2144" r="0" b="75654"/>
          <a:stretch/>
        </p:blipFill>
        <p:spPr>
          <a:xfrm>
            <a:off x="1001520" y="2919600"/>
            <a:ext cx="2702520" cy="1521360"/>
          </a:xfrm>
          <a:prstGeom prst="rect">
            <a:avLst/>
          </a:prstGeom>
          <a:ln w="0">
            <a:noFill/>
          </a:ln>
        </p:spPr>
      </p:pic>
      <p:pic>
        <p:nvPicPr>
          <p:cNvPr id="199" name="Picture 27" descr=""/>
          <p:cNvPicPr/>
          <p:nvPr/>
        </p:nvPicPr>
        <p:blipFill>
          <a:blip r:embed="rId2"/>
          <a:srcRect l="0" t="27806" r="0" b="49993"/>
          <a:stretch/>
        </p:blipFill>
        <p:spPr>
          <a:xfrm>
            <a:off x="4195080" y="2896560"/>
            <a:ext cx="2702520" cy="1567080"/>
          </a:xfrm>
          <a:prstGeom prst="rect">
            <a:avLst/>
          </a:prstGeom>
          <a:ln w="0">
            <a:noFill/>
          </a:ln>
        </p:spPr>
      </p:pic>
      <p:sp>
        <p:nvSpPr>
          <p:cNvPr id="200" name="Text 26"/>
          <p:cNvSpPr/>
          <p:nvPr/>
        </p:nvSpPr>
        <p:spPr>
          <a:xfrm>
            <a:off x="4416480" y="4617360"/>
            <a:ext cx="217584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4b5563"/>
                </a:solidFill>
                <a:latin typeface="Calibri"/>
                <a:ea typeface="Calibri"/>
              </a:rPr>
              <a:t>Voronoi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7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0"/>
          <p:cNvSpPr/>
          <p:nvPr/>
        </p:nvSpPr>
        <p:spPr>
          <a:xfrm>
            <a:off x="0" y="0"/>
            <a:ext cx="12191400" cy="822600"/>
          </a:xfrm>
          <a:prstGeom prst="rect">
            <a:avLst/>
          </a:prstGeom>
          <a:solidFill>
            <a:srgbClr val="ffffff"/>
          </a:solidFill>
          <a:ln w="12700">
            <a:solidFill>
              <a:srgbClr val="d8dee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02" name="Text 1"/>
          <p:cNvSpPr/>
          <p:nvPr/>
        </p:nvSpPr>
        <p:spPr>
          <a:xfrm>
            <a:off x="548640" y="128160"/>
            <a:ext cx="9600840" cy="3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2800" spc="-1" strike="noStrike">
                <a:solidFill>
                  <a:srgbClr val="1b1f24"/>
                </a:solidFill>
                <a:latin typeface="Calibri"/>
                <a:ea typeface="Calibri"/>
              </a:rPr>
              <a:t>Pupil &amp; blink measures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Text 2"/>
          <p:cNvSpPr/>
          <p:nvPr/>
        </p:nvSpPr>
        <p:spPr>
          <a:xfrm>
            <a:off x="548640" y="511920"/>
            <a:ext cx="11155320" cy="25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4b5563"/>
                </a:solidFill>
                <a:latin typeface="Calibri"/>
                <a:ea typeface="Calibri"/>
              </a:rPr>
              <a:t>Useful, but require careful preprocessing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Shape 3"/>
          <p:cNvSpPr/>
          <p:nvPr/>
        </p:nvSpPr>
        <p:spPr>
          <a:xfrm>
            <a:off x="731520" y="1143000"/>
            <a:ext cx="5760360" cy="53488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d8dee9"/>
            </a:solidFill>
            <a:round/>
          </a:ln>
          <a:effectLst>
            <a:outerShdw algn="bl" blurRad="38160" dir="2700000" dist="18837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05" name="Text 4"/>
          <p:cNvSpPr/>
          <p:nvPr/>
        </p:nvSpPr>
        <p:spPr>
          <a:xfrm>
            <a:off x="1051560" y="1325880"/>
            <a:ext cx="530316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1b1f24"/>
                </a:solidFill>
                <a:latin typeface="Calibri"/>
                <a:ea typeface="Calibri"/>
              </a:rPr>
              <a:t>What we can extract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Text 5"/>
          <p:cNvSpPr/>
          <p:nvPr/>
        </p:nvSpPr>
        <p:spPr>
          <a:xfrm>
            <a:off x="1051560" y="1691640"/>
            <a:ext cx="5394600" cy="123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500" spc="-1" strike="noStrike">
                <a:solidFill>
                  <a:srgbClr val="1b1f24"/>
                </a:solidFill>
                <a:latin typeface="Calibri"/>
                <a:ea typeface="Calibri"/>
              </a:rPr>
              <a:t>Pupil diameter / pupil dilation (changes over time)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500" spc="-1" strike="noStrike">
                <a:solidFill>
                  <a:srgbClr val="1b1f24"/>
                </a:solidFill>
                <a:latin typeface="Calibri"/>
                <a:ea typeface="Calibri"/>
              </a:rPr>
              <a:t>Blink rate and blink duration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500" spc="-1" strike="noStrike">
                <a:solidFill>
                  <a:srgbClr val="1b1f24"/>
                </a:solidFill>
                <a:latin typeface="Calibri"/>
                <a:ea typeface="Calibri"/>
              </a:rPr>
              <a:t>Trackloss periods (often align with blinks)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Shape 6"/>
          <p:cNvSpPr/>
          <p:nvPr/>
        </p:nvSpPr>
        <p:spPr>
          <a:xfrm>
            <a:off x="1051560" y="3154680"/>
            <a:ext cx="5303160" cy="2651400"/>
          </a:xfrm>
          <a:prstGeom prst="roundRect">
            <a:avLst>
              <a:gd name="adj" fmla="val 16667"/>
            </a:avLst>
          </a:prstGeom>
          <a:solidFill>
            <a:srgbClr val="eef2f7"/>
          </a:solidFill>
          <a:ln w="12700">
            <a:solidFill>
              <a:srgbClr val="d8dee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08" name="Text 7"/>
          <p:cNvSpPr/>
          <p:nvPr/>
        </p:nvSpPr>
        <p:spPr>
          <a:xfrm>
            <a:off x="1280160" y="3291840"/>
            <a:ext cx="484596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600" spc="-1" strike="noStrike">
                <a:solidFill>
                  <a:srgbClr val="1b1f24"/>
                </a:solidFill>
                <a:latin typeface="Calibri"/>
                <a:ea typeface="Calibri"/>
              </a:rPr>
              <a:t>Why preprocessing matters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Text 8"/>
          <p:cNvSpPr/>
          <p:nvPr/>
        </p:nvSpPr>
        <p:spPr>
          <a:xfrm>
            <a:off x="1280160" y="3611880"/>
            <a:ext cx="4845960" cy="2651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4b5563"/>
                </a:solidFill>
                <a:latin typeface="Calibri"/>
                <a:ea typeface="Calibri"/>
              </a:rPr>
              <a:t>Blinks create missing values and sharp spikes. A common pipeline is: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4b5563"/>
                </a:solidFill>
                <a:latin typeface="Calibri"/>
                <a:ea typeface="Calibri"/>
              </a:rPr>
              <a:t>1) remove invalid samples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4b5563"/>
                </a:solidFill>
                <a:latin typeface="Calibri"/>
                <a:ea typeface="Calibri"/>
              </a:rPr>
              <a:t>2) smooth noisy segments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4b5563"/>
                </a:solidFill>
                <a:latin typeface="Calibri"/>
                <a:ea typeface="Calibri"/>
              </a:rPr>
              <a:t>3) interpolate short gaps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4b5563"/>
                </a:solidFill>
                <a:latin typeface="Calibri"/>
                <a:ea typeface="Calibri"/>
              </a:rPr>
              <a:t>4) baseline‑correct pupil size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Shape 9"/>
          <p:cNvSpPr/>
          <p:nvPr/>
        </p:nvSpPr>
        <p:spPr>
          <a:xfrm>
            <a:off x="6720840" y="1143000"/>
            <a:ext cx="4736160" cy="53488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d8dee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1" name="Text 10"/>
          <p:cNvSpPr/>
          <p:nvPr/>
        </p:nvSpPr>
        <p:spPr>
          <a:xfrm>
            <a:off x="6995160" y="1325880"/>
            <a:ext cx="420588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1b1f24"/>
                </a:solidFill>
                <a:latin typeface="Calibri"/>
                <a:ea typeface="Calibri"/>
              </a:rPr>
              <a:t>Interpreting pupil &amp; blinks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Text 11"/>
          <p:cNvSpPr/>
          <p:nvPr/>
        </p:nvSpPr>
        <p:spPr>
          <a:xfrm>
            <a:off x="6995160" y="1691640"/>
            <a:ext cx="4297320" cy="111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300" spc="-1" strike="noStrike">
                <a:solidFill>
                  <a:srgbClr val="1b1f24"/>
                </a:solidFill>
                <a:latin typeface="Calibri"/>
                <a:ea typeface="Calibri"/>
              </a:rPr>
              <a:t>Pupil size is strongly affected by lighting — control luminance!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300" spc="-1" strike="noStrike">
                <a:solidFill>
                  <a:srgbClr val="1b1f24"/>
                </a:solidFill>
                <a:latin typeface="Calibri"/>
                <a:ea typeface="Calibri"/>
              </a:rPr>
              <a:t>After control/baseline, pupil dilation can reflect cognitive effort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300" spc="-1" strike="noStrike">
                <a:solidFill>
                  <a:srgbClr val="1b1f24"/>
                </a:solidFill>
                <a:latin typeface="Calibri"/>
                <a:ea typeface="Calibri"/>
              </a:rPr>
              <a:t>Blink rate is sometimes studied as workload / fatigue signal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7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0"/>
          <p:cNvSpPr/>
          <p:nvPr/>
        </p:nvSpPr>
        <p:spPr>
          <a:xfrm>
            <a:off x="0" y="0"/>
            <a:ext cx="12191400" cy="822600"/>
          </a:xfrm>
          <a:prstGeom prst="rect">
            <a:avLst/>
          </a:prstGeom>
          <a:solidFill>
            <a:srgbClr val="ffffff"/>
          </a:solidFill>
          <a:ln w="12700">
            <a:solidFill>
              <a:srgbClr val="d8dee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4" name="Text 1"/>
          <p:cNvSpPr/>
          <p:nvPr/>
        </p:nvSpPr>
        <p:spPr>
          <a:xfrm>
            <a:off x="548640" y="128160"/>
            <a:ext cx="9600840" cy="3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2800" spc="-1" strike="noStrike">
                <a:solidFill>
                  <a:srgbClr val="1b1f24"/>
                </a:solidFill>
                <a:latin typeface="Calibri"/>
                <a:ea typeface="Calibri"/>
              </a:rPr>
              <a:t>From samples → fixations &amp; saccades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Text 2"/>
          <p:cNvSpPr/>
          <p:nvPr/>
        </p:nvSpPr>
        <p:spPr>
          <a:xfrm>
            <a:off x="548640" y="511920"/>
            <a:ext cx="11155320" cy="25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4b5563"/>
                </a:solidFill>
                <a:latin typeface="Calibri"/>
                <a:ea typeface="Calibri"/>
              </a:rPr>
              <a:t>Simple event detection: I‑VT (velocity) and I‑DT (dispersion)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Shape 3"/>
          <p:cNvSpPr/>
          <p:nvPr/>
        </p:nvSpPr>
        <p:spPr>
          <a:xfrm>
            <a:off x="731520" y="1143000"/>
            <a:ext cx="5440320" cy="53488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d8dee9"/>
            </a:solidFill>
            <a:round/>
          </a:ln>
          <a:effectLst>
            <a:outerShdw algn="bl" blurRad="38160" dir="2700000" dist="18837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7" name="Text 4"/>
          <p:cNvSpPr/>
          <p:nvPr/>
        </p:nvSpPr>
        <p:spPr>
          <a:xfrm>
            <a:off x="1051560" y="1325880"/>
            <a:ext cx="50288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600" spc="-1" strike="noStrike">
                <a:solidFill>
                  <a:srgbClr val="1b1f24"/>
                </a:solidFill>
                <a:latin typeface="Calibri"/>
                <a:ea typeface="Calibri"/>
              </a:rPr>
              <a:t>I‑VT (Identification by Velocity‑Threshold)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Text 5"/>
          <p:cNvSpPr/>
          <p:nvPr/>
        </p:nvSpPr>
        <p:spPr>
          <a:xfrm>
            <a:off x="1051560" y="1737360"/>
            <a:ext cx="5120280" cy="131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300" spc="-1" strike="noStrike">
                <a:solidFill>
                  <a:srgbClr val="1b1f24"/>
                </a:solidFill>
                <a:latin typeface="Calibri"/>
                <a:ea typeface="Calibri"/>
              </a:rPr>
              <a:t>Compute point‑to‑point gaze velocity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300" spc="-1" strike="noStrike">
                <a:solidFill>
                  <a:srgbClr val="1b1f24"/>
                </a:solidFill>
                <a:latin typeface="Calibri"/>
                <a:ea typeface="Calibri"/>
              </a:rPr>
              <a:t>If velocity &lt; threshold → fixation sample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300" spc="-1" strike="noStrike">
                <a:solidFill>
                  <a:srgbClr val="1b1f24"/>
                </a:solidFill>
                <a:latin typeface="Calibri"/>
                <a:ea typeface="Calibri"/>
              </a:rPr>
              <a:t>Group consecutive fixation samples into fixations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300" spc="-1" strike="noStrike">
                <a:solidFill>
                  <a:srgbClr val="1b1f24"/>
                </a:solidFill>
                <a:latin typeface="Calibri"/>
                <a:ea typeface="Calibri"/>
              </a:rPr>
              <a:t>Enforce minimum fixation duration (e.g., 60–100 ms)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Shape 6"/>
          <p:cNvSpPr/>
          <p:nvPr/>
        </p:nvSpPr>
        <p:spPr>
          <a:xfrm>
            <a:off x="945000" y="3291840"/>
            <a:ext cx="5120280" cy="2422800"/>
          </a:xfrm>
          <a:prstGeom prst="roundRect">
            <a:avLst>
              <a:gd name="adj" fmla="val 16667"/>
            </a:avLst>
          </a:prstGeom>
          <a:solidFill>
            <a:srgbClr val="eef2f7"/>
          </a:solidFill>
          <a:ln w="12700">
            <a:solidFill>
              <a:srgbClr val="d8dee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0" name="Text 7"/>
          <p:cNvSpPr/>
          <p:nvPr/>
        </p:nvSpPr>
        <p:spPr>
          <a:xfrm>
            <a:off x="1127880" y="3429000"/>
            <a:ext cx="475452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1b1f24"/>
                </a:solidFill>
                <a:latin typeface="Calibri"/>
                <a:ea typeface="Calibri"/>
              </a:rPr>
              <a:t>Typical threshold (example)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Text 8"/>
          <p:cNvSpPr/>
          <p:nvPr/>
        </p:nvSpPr>
        <p:spPr>
          <a:xfrm>
            <a:off x="1127880" y="3749040"/>
            <a:ext cx="4754520" cy="82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4b5563"/>
                </a:solidFill>
                <a:latin typeface="Calibri"/>
                <a:ea typeface="Calibri"/>
              </a:rPr>
              <a:t>Many studies use ~30–50 deg/s for I‑VT (then tune for your task &amp; tracker).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Shape 9"/>
          <p:cNvSpPr/>
          <p:nvPr/>
        </p:nvSpPr>
        <p:spPr>
          <a:xfrm>
            <a:off x="6446520" y="1143000"/>
            <a:ext cx="5010480" cy="53488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d8dee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3" name="Text 10"/>
          <p:cNvSpPr/>
          <p:nvPr/>
        </p:nvSpPr>
        <p:spPr>
          <a:xfrm>
            <a:off x="6720840" y="1325880"/>
            <a:ext cx="45716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600" spc="-1" strike="noStrike">
                <a:solidFill>
                  <a:srgbClr val="1b1f24"/>
                </a:solidFill>
                <a:latin typeface="Calibri"/>
                <a:ea typeface="Calibri"/>
              </a:rPr>
              <a:t>I‑DT (Identification by Dispersion‑Threshold)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Text 11"/>
          <p:cNvSpPr/>
          <p:nvPr/>
        </p:nvSpPr>
        <p:spPr>
          <a:xfrm>
            <a:off x="6720840" y="1737360"/>
            <a:ext cx="4617360" cy="131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300" spc="-1" strike="noStrike">
                <a:solidFill>
                  <a:srgbClr val="1b1f24"/>
                </a:solidFill>
                <a:latin typeface="Calibri"/>
                <a:ea typeface="Calibri"/>
              </a:rPr>
              <a:t>Slide a time window over samples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300" spc="-1" strike="noStrike">
                <a:solidFill>
                  <a:srgbClr val="1b1f24"/>
                </a:solidFill>
                <a:latin typeface="Calibri"/>
                <a:ea typeface="Calibri"/>
              </a:rPr>
              <a:t>Compute spatial spread (“dispersion”)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300" spc="-1" strike="noStrike">
                <a:solidFill>
                  <a:srgbClr val="1b1f24"/>
                </a:solidFill>
                <a:latin typeface="Calibri"/>
                <a:ea typeface="Calibri"/>
              </a:rPr>
              <a:t>If dispersion &lt; threshold → fixation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300" spc="-1" strike="noStrike">
                <a:solidFill>
                  <a:srgbClr val="1b1f24"/>
                </a:solidFill>
                <a:latin typeface="Calibri"/>
                <a:ea typeface="Calibri"/>
              </a:rPr>
              <a:t>Else → saccade / transition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Shape 12"/>
          <p:cNvSpPr/>
          <p:nvPr/>
        </p:nvSpPr>
        <p:spPr>
          <a:xfrm>
            <a:off x="6610320" y="3223440"/>
            <a:ext cx="4571640" cy="2697120"/>
          </a:xfrm>
          <a:prstGeom prst="roundRect">
            <a:avLst>
              <a:gd name="adj" fmla="val 16667"/>
            </a:avLst>
          </a:prstGeom>
          <a:solidFill>
            <a:srgbClr val="eef2f7"/>
          </a:solidFill>
          <a:ln w="12700">
            <a:solidFill>
              <a:srgbClr val="d8dee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6" name="Text 13"/>
          <p:cNvSpPr/>
          <p:nvPr/>
        </p:nvSpPr>
        <p:spPr>
          <a:xfrm>
            <a:off x="6793200" y="3360600"/>
            <a:ext cx="420588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1b1f24"/>
                </a:solidFill>
                <a:latin typeface="Calibri"/>
                <a:ea typeface="Calibri"/>
              </a:rPr>
              <a:t>Why thresholds matter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Text 14"/>
          <p:cNvSpPr/>
          <p:nvPr/>
        </p:nvSpPr>
        <p:spPr>
          <a:xfrm>
            <a:off x="6793200" y="3680640"/>
            <a:ext cx="4343040" cy="20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4b5563"/>
                </a:solidFill>
                <a:latin typeface="Calibri"/>
                <a:ea typeface="Calibri"/>
              </a:rPr>
              <a:t>Too strict → split real fixations into many small ones.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4b5563"/>
                </a:solidFill>
                <a:latin typeface="Calibri"/>
                <a:ea typeface="Calibri"/>
              </a:rPr>
              <a:t>Too loose → merge separate fixations.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4b5563"/>
                </a:solidFill>
                <a:latin typeface="Calibri"/>
                <a:ea typeface="Calibri"/>
              </a:rPr>
              <a:t>Always report your algorithm + parameters.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7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0"/>
          <p:cNvSpPr/>
          <p:nvPr/>
        </p:nvSpPr>
        <p:spPr>
          <a:xfrm>
            <a:off x="0" y="0"/>
            <a:ext cx="12191400" cy="822600"/>
          </a:xfrm>
          <a:prstGeom prst="rect">
            <a:avLst/>
          </a:prstGeom>
          <a:solidFill>
            <a:srgbClr val="ffffff"/>
          </a:solidFill>
          <a:ln w="12700">
            <a:solidFill>
              <a:srgbClr val="d8dee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9" name="Text 1"/>
          <p:cNvSpPr/>
          <p:nvPr/>
        </p:nvSpPr>
        <p:spPr>
          <a:xfrm>
            <a:off x="548640" y="128160"/>
            <a:ext cx="9600840" cy="3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2800" spc="-1" strike="noStrike">
                <a:solidFill>
                  <a:srgbClr val="1b1f24"/>
                </a:solidFill>
                <a:latin typeface="Calibri"/>
                <a:ea typeface="Calibri"/>
              </a:rPr>
              <a:t>Data processing pipeline (end‑to‑end)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Text 2"/>
          <p:cNvSpPr/>
          <p:nvPr/>
        </p:nvSpPr>
        <p:spPr>
          <a:xfrm>
            <a:off x="548640" y="511920"/>
            <a:ext cx="11155320" cy="25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4b5563"/>
                </a:solidFill>
                <a:latin typeface="Calibri"/>
                <a:ea typeface="Calibri"/>
              </a:rPr>
              <a:t>A practical workflow for reliable metrics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Shape 3"/>
          <p:cNvSpPr/>
          <p:nvPr/>
        </p:nvSpPr>
        <p:spPr>
          <a:xfrm>
            <a:off x="594360" y="1828800"/>
            <a:ext cx="1691280" cy="1051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d8dee9"/>
            </a:solidFill>
            <a:round/>
          </a:ln>
          <a:effectLst>
            <a:outerShdw algn="bl" blurRad="38160" dir="2700000" dist="12218" rotWithShape="0">
              <a:srgbClr val="000000">
                <a:alpha val="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2" name="Text 4"/>
          <p:cNvSpPr/>
          <p:nvPr/>
        </p:nvSpPr>
        <p:spPr>
          <a:xfrm>
            <a:off x="704160" y="1920240"/>
            <a:ext cx="147168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200" spc="-1" strike="noStrike">
                <a:solidFill>
                  <a:srgbClr val="1b1f24"/>
                </a:solidFill>
                <a:latin typeface="Calibri"/>
                <a:ea typeface="Calibri"/>
              </a:rPr>
              <a:t>1) Clean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Text 5"/>
          <p:cNvSpPr/>
          <p:nvPr/>
        </p:nvSpPr>
        <p:spPr>
          <a:xfrm>
            <a:off x="704160" y="2176200"/>
            <a:ext cx="147168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100" spc="-1" strike="noStrike">
                <a:solidFill>
                  <a:srgbClr val="4b5563"/>
                </a:solidFill>
                <a:latin typeface="Calibri"/>
                <a:ea typeface="Calibri"/>
              </a:rPr>
              <a:t>Remove invalid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100" spc="-1" strike="noStrike">
                <a:solidFill>
                  <a:srgbClr val="4b5563"/>
                </a:solidFill>
                <a:latin typeface="Calibri"/>
                <a:ea typeface="Calibri"/>
              </a:rPr>
              <a:t>trials &amp; samples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Shape 6"/>
          <p:cNvSpPr/>
          <p:nvPr/>
        </p:nvSpPr>
        <p:spPr>
          <a:xfrm>
            <a:off x="2286000" y="2354400"/>
            <a:ext cx="164520" cy="360"/>
          </a:xfrm>
          <a:prstGeom prst="line">
            <a:avLst/>
          </a:prstGeom>
          <a:ln w="38100">
            <a:solidFill>
              <a:srgbClr val="2d7ff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>
            <a:noAutofit/>
          </a:bodyPr>
          <a:p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5" name="Shape 7"/>
          <p:cNvSpPr/>
          <p:nvPr/>
        </p:nvSpPr>
        <p:spPr>
          <a:xfrm>
            <a:off x="2450520" y="1828800"/>
            <a:ext cx="1691280" cy="1051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d8dee9"/>
            </a:solidFill>
            <a:round/>
          </a:ln>
          <a:effectLst>
            <a:outerShdw algn="bl" blurRad="38160" dir="2700000" dist="12218" rotWithShape="0">
              <a:srgbClr val="000000">
                <a:alpha val="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6" name="Text 8"/>
          <p:cNvSpPr/>
          <p:nvPr/>
        </p:nvSpPr>
        <p:spPr>
          <a:xfrm>
            <a:off x="2560320" y="1920240"/>
            <a:ext cx="147168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200" spc="-1" strike="noStrike">
                <a:solidFill>
                  <a:srgbClr val="1b1f24"/>
                </a:solidFill>
                <a:latin typeface="Calibri"/>
                <a:ea typeface="Calibri"/>
              </a:rPr>
              <a:t>2) Filter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Text 9"/>
          <p:cNvSpPr/>
          <p:nvPr/>
        </p:nvSpPr>
        <p:spPr>
          <a:xfrm>
            <a:off x="2560320" y="2176200"/>
            <a:ext cx="147168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100" spc="-1" strike="noStrike">
                <a:solidFill>
                  <a:srgbClr val="4b5563"/>
                </a:solidFill>
                <a:latin typeface="Calibri"/>
                <a:ea typeface="Calibri"/>
              </a:rPr>
              <a:t>Smooth noise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100" spc="-1" strike="noStrike">
                <a:solidFill>
                  <a:srgbClr val="4b5563"/>
                </a:solidFill>
                <a:latin typeface="Calibri"/>
                <a:ea typeface="Calibri"/>
              </a:rPr>
              <a:t>Interpolate gaps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Shape 10"/>
          <p:cNvSpPr/>
          <p:nvPr/>
        </p:nvSpPr>
        <p:spPr>
          <a:xfrm>
            <a:off x="4142160" y="2354400"/>
            <a:ext cx="164520" cy="360"/>
          </a:xfrm>
          <a:prstGeom prst="line">
            <a:avLst/>
          </a:prstGeom>
          <a:ln w="38100">
            <a:solidFill>
              <a:srgbClr val="2d7ff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>
            <a:noAutofit/>
          </a:bodyPr>
          <a:p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9" name="Shape 11"/>
          <p:cNvSpPr/>
          <p:nvPr/>
        </p:nvSpPr>
        <p:spPr>
          <a:xfrm>
            <a:off x="4306680" y="1828800"/>
            <a:ext cx="1691280" cy="1051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d8dee9"/>
            </a:solidFill>
            <a:round/>
          </a:ln>
          <a:effectLst>
            <a:outerShdw algn="bl" blurRad="38160" dir="2700000" dist="12218" rotWithShape="0">
              <a:srgbClr val="000000">
                <a:alpha val="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0" name="Text 12"/>
          <p:cNvSpPr/>
          <p:nvPr/>
        </p:nvSpPr>
        <p:spPr>
          <a:xfrm>
            <a:off x="4416480" y="1920240"/>
            <a:ext cx="147168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200" spc="-1" strike="noStrike">
                <a:solidFill>
                  <a:srgbClr val="1b1f24"/>
                </a:solidFill>
                <a:latin typeface="Calibri"/>
                <a:ea typeface="Calibri"/>
              </a:rPr>
              <a:t>3) Segment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Text 13"/>
          <p:cNvSpPr/>
          <p:nvPr/>
        </p:nvSpPr>
        <p:spPr>
          <a:xfrm>
            <a:off x="4416480" y="2176200"/>
            <a:ext cx="147168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100" spc="-1" strike="noStrike">
                <a:solidFill>
                  <a:srgbClr val="4b5563"/>
                </a:solidFill>
                <a:latin typeface="Calibri"/>
                <a:ea typeface="Calibri"/>
              </a:rPr>
              <a:t>Split by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100" spc="-1" strike="noStrike">
                <a:solidFill>
                  <a:srgbClr val="4b5563"/>
                </a:solidFill>
                <a:latin typeface="Calibri"/>
                <a:ea typeface="Calibri"/>
              </a:rPr>
              <a:t>condition/events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Shape 14"/>
          <p:cNvSpPr/>
          <p:nvPr/>
        </p:nvSpPr>
        <p:spPr>
          <a:xfrm>
            <a:off x="5998320" y="2354400"/>
            <a:ext cx="164520" cy="360"/>
          </a:xfrm>
          <a:prstGeom prst="line">
            <a:avLst/>
          </a:prstGeom>
          <a:ln w="38100">
            <a:solidFill>
              <a:srgbClr val="2d7ff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>
            <a:noAutofit/>
          </a:bodyPr>
          <a:p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3" name="Shape 15"/>
          <p:cNvSpPr/>
          <p:nvPr/>
        </p:nvSpPr>
        <p:spPr>
          <a:xfrm>
            <a:off x="6163200" y="1828800"/>
            <a:ext cx="1691280" cy="1051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d8dee9"/>
            </a:solidFill>
            <a:round/>
          </a:ln>
          <a:effectLst>
            <a:outerShdw algn="bl" blurRad="38160" dir="2700000" dist="12218" rotWithShape="0">
              <a:srgbClr val="000000">
                <a:alpha val="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4" name="Text 16"/>
          <p:cNvSpPr/>
          <p:nvPr/>
        </p:nvSpPr>
        <p:spPr>
          <a:xfrm>
            <a:off x="6272640" y="1920240"/>
            <a:ext cx="147168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200" spc="-1" strike="noStrike">
                <a:solidFill>
                  <a:srgbClr val="1b1f24"/>
                </a:solidFill>
                <a:latin typeface="Calibri"/>
                <a:ea typeface="Calibri"/>
              </a:rPr>
              <a:t>4) Detect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Text 17"/>
          <p:cNvSpPr/>
          <p:nvPr/>
        </p:nvSpPr>
        <p:spPr>
          <a:xfrm>
            <a:off x="6272640" y="2176200"/>
            <a:ext cx="147168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100" spc="-1" strike="noStrike">
                <a:solidFill>
                  <a:srgbClr val="4b5563"/>
                </a:solidFill>
                <a:latin typeface="Calibri"/>
                <a:ea typeface="Calibri"/>
              </a:rPr>
              <a:t>Fixations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100" spc="-1" strike="noStrike">
                <a:solidFill>
                  <a:srgbClr val="4b5563"/>
                </a:solidFill>
                <a:latin typeface="Calibri"/>
                <a:ea typeface="Calibri"/>
              </a:rPr>
              <a:t>Saccades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100" spc="-1" strike="noStrike">
                <a:solidFill>
                  <a:srgbClr val="4b5563"/>
                </a:solidFill>
                <a:latin typeface="Calibri"/>
                <a:ea typeface="Calibri"/>
              </a:rPr>
              <a:t>Blinks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Shape 18"/>
          <p:cNvSpPr/>
          <p:nvPr/>
        </p:nvSpPr>
        <p:spPr>
          <a:xfrm>
            <a:off x="7854480" y="2354400"/>
            <a:ext cx="164520" cy="360"/>
          </a:xfrm>
          <a:prstGeom prst="line">
            <a:avLst/>
          </a:prstGeom>
          <a:ln w="38100">
            <a:solidFill>
              <a:srgbClr val="2d7ff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>
            <a:noAutofit/>
          </a:bodyPr>
          <a:p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7" name="Shape 19"/>
          <p:cNvSpPr/>
          <p:nvPr/>
        </p:nvSpPr>
        <p:spPr>
          <a:xfrm>
            <a:off x="8019360" y="1828800"/>
            <a:ext cx="1691280" cy="1051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d8dee9"/>
            </a:solidFill>
            <a:round/>
          </a:ln>
          <a:effectLst>
            <a:outerShdw algn="bl" blurRad="38160" dir="2700000" dist="12218" rotWithShape="0">
              <a:srgbClr val="000000">
                <a:alpha val="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8" name="Text 20"/>
          <p:cNvSpPr/>
          <p:nvPr/>
        </p:nvSpPr>
        <p:spPr>
          <a:xfrm>
            <a:off x="8129160" y="1920240"/>
            <a:ext cx="147168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200" spc="-1" strike="noStrike">
                <a:solidFill>
                  <a:srgbClr val="1b1f24"/>
                </a:solidFill>
                <a:latin typeface="Calibri"/>
                <a:ea typeface="Calibri"/>
              </a:rPr>
              <a:t>5) Extract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Text 21"/>
          <p:cNvSpPr/>
          <p:nvPr/>
        </p:nvSpPr>
        <p:spPr>
          <a:xfrm>
            <a:off x="8129160" y="2176200"/>
            <a:ext cx="147168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100" spc="-1" strike="noStrike">
                <a:solidFill>
                  <a:srgbClr val="4b5563"/>
                </a:solidFill>
                <a:latin typeface="Calibri"/>
                <a:ea typeface="Calibri"/>
              </a:rPr>
              <a:t>Metrics (AOI,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100" spc="-1" strike="noStrike">
                <a:solidFill>
                  <a:srgbClr val="4b5563"/>
                </a:solidFill>
                <a:latin typeface="Calibri"/>
                <a:ea typeface="Calibri"/>
              </a:rPr>
              <a:t>scanpath, pupil)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Shape 22"/>
          <p:cNvSpPr/>
          <p:nvPr/>
        </p:nvSpPr>
        <p:spPr>
          <a:xfrm>
            <a:off x="9710640" y="2354400"/>
            <a:ext cx="164880" cy="360"/>
          </a:xfrm>
          <a:prstGeom prst="line">
            <a:avLst/>
          </a:prstGeom>
          <a:ln w="38100">
            <a:solidFill>
              <a:srgbClr val="2d7ff9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>
            <a:noAutofit/>
          </a:bodyPr>
          <a:p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1" name="Shape 23"/>
          <p:cNvSpPr/>
          <p:nvPr/>
        </p:nvSpPr>
        <p:spPr>
          <a:xfrm>
            <a:off x="9875520" y="1828800"/>
            <a:ext cx="1691280" cy="1051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d8dee9"/>
            </a:solidFill>
            <a:round/>
          </a:ln>
          <a:effectLst>
            <a:outerShdw algn="bl" blurRad="38160" dir="2700000" dist="12218" rotWithShape="0">
              <a:srgbClr val="000000">
                <a:alpha val="8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2" name="Text 24"/>
          <p:cNvSpPr/>
          <p:nvPr/>
        </p:nvSpPr>
        <p:spPr>
          <a:xfrm>
            <a:off x="9985320" y="1920240"/>
            <a:ext cx="147168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200" spc="-1" strike="noStrike">
                <a:solidFill>
                  <a:srgbClr val="1b1f24"/>
                </a:solidFill>
                <a:latin typeface="Calibri"/>
                <a:ea typeface="Calibri"/>
              </a:rPr>
              <a:t>6) Analyze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Text 25"/>
          <p:cNvSpPr/>
          <p:nvPr/>
        </p:nvSpPr>
        <p:spPr>
          <a:xfrm>
            <a:off x="9985320" y="2176200"/>
            <a:ext cx="147168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100" spc="-1" strike="noStrike">
                <a:solidFill>
                  <a:srgbClr val="4b5563"/>
                </a:solidFill>
                <a:latin typeface="Calibri"/>
                <a:ea typeface="Calibri"/>
              </a:rPr>
              <a:t>Stats +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100" spc="-1" strike="noStrike">
                <a:solidFill>
                  <a:srgbClr val="4b5563"/>
                </a:solidFill>
                <a:latin typeface="Calibri"/>
                <a:ea typeface="Calibri"/>
              </a:rPr>
              <a:t>visualizations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Shape 26"/>
          <p:cNvSpPr/>
          <p:nvPr/>
        </p:nvSpPr>
        <p:spPr>
          <a:xfrm>
            <a:off x="731520" y="3246120"/>
            <a:ext cx="5668920" cy="3245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d8dee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5" name="Text 27"/>
          <p:cNvSpPr/>
          <p:nvPr/>
        </p:nvSpPr>
        <p:spPr>
          <a:xfrm>
            <a:off x="1005840" y="3401640"/>
            <a:ext cx="512028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1b1f24"/>
                </a:solidFill>
                <a:latin typeface="Calibri"/>
                <a:ea typeface="Calibri"/>
              </a:rPr>
              <a:t>Example: what “cleaning” can remove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6" name="Image 0" descr="/mnt/data/eye_tracking_assets/remote_setup.png"/>
          <p:cNvPicPr/>
          <p:nvPr/>
        </p:nvPicPr>
        <p:blipFill>
          <a:blip r:embed="rId1"/>
          <a:stretch/>
        </p:blipFill>
        <p:spPr>
          <a:xfrm>
            <a:off x="1732680" y="3703320"/>
            <a:ext cx="3803400" cy="2651400"/>
          </a:xfrm>
          <a:prstGeom prst="rect">
            <a:avLst/>
          </a:prstGeom>
          <a:ln w="0">
            <a:noFill/>
          </a:ln>
        </p:spPr>
      </p:pic>
      <p:sp>
        <p:nvSpPr>
          <p:cNvPr id="257" name="Shape 28"/>
          <p:cNvSpPr/>
          <p:nvPr/>
        </p:nvSpPr>
        <p:spPr>
          <a:xfrm>
            <a:off x="6629400" y="3246120"/>
            <a:ext cx="4827600" cy="3245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d8dee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8" name="Text 29"/>
          <p:cNvSpPr/>
          <p:nvPr/>
        </p:nvSpPr>
        <p:spPr>
          <a:xfrm>
            <a:off x="6903720" y="3401640"/>
            <a:ext cx="438876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400" spc="-1" strike="noStrike">
                <a:solidFill>
                  <a:srgbClr val="1b1f24"/>
                </a:solidFill>
                <a:latin typeface="Calibri"/>
                <a:ea typeface="Calibri"/>
              </a:rPr>
              <a:t>Good practice checklist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Text 30"/>
          <p:cNvSpPr/>
          <p:nvPr/>
        </p:nvSpPr>
        <p:spPr>
          <a:xfrm>
            <a:off x="6903720" y="3703320"/>
            <a:ext cx="4480200" cy="123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200" spc="-1" strike="noStrike">
                <a:solidFill>
                  <a:srgbClr val="1b1f24"/>
                </a:solidFill>
                <a:latin typeface="Calibri"/>
                <a:ea typeface="Calibri"/>
              </a:rPr>
              <a:t>Define exclusion rules before you look at results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200" spc="-1" strike="noStrike">
                <a:solidFill>
                  <a:srgbClr val="1b1f24"/>
                </a:solidFill>
                <a:latin typeface="Calibri"/>
                <a:ea typeface="Calibri"/>
              </a:rPr>
              <a:t>Log task events (stimulus onsets, responses)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200" spc="-1" strike="noStrike">
                <a:solidFill>
                  <a:srgbClr val="1b1f24"/>
                </a:solidFill>
                <a:latin typeface="Calibri"/>
                <a:ea typeface="Calibri"/>
              </a:rPr>
              <a:t>Report algorithms + thresholds (I‑VT/I‑DT etc.)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200" spc="-1" strike="noStrike">
                <a:solidFill>
                  <a:srgbClr val="1b1f24"/>
                </a:solidFill>
                <a:latin typeface="Calibri"/>
                <a:ea typeface="Calibri"/>
              </a:rPr>
              <a:t>Visualize data (heatmaps/scanpaths) as sanity checks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7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0"/>
          <p:cNvSpPr/>
          <p:nvPr/>
        </p:nvSpPr>
        <p:spPr>
          <a:xfrm>
            <a:off x="0" y="0"/>
            <a:ext cx="12191400" cy="822600"/>
          </a:xfrm>
          <a:prstGeom prst="rect">
            <a:avLst/>
          </a:prstGeom>
          <a:solidFill>
            <a:srgbClr val="ffffff"/>
          </a:solidFill>
          <a:ln w="12700">
            <a:solidFill>
              <a:srgbClr val="d8dee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61" name="Text 1"/>
          <p:cNvSpPr/>
          <p:nvPr/>
        </p:nvSpPr>
        <p:spPr>
          <a:xfrm>
            <a:off x="548640" y="128160"/>
            <a:ext cx="9600840" cy="3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2800" spc="-1" strike="noStrike">
                <a:solidFill>
                  <a:srgbClr val="1b1f24"/>
                </a:solidFill>
                <a:latin typeface="Calibri"/>
                <a:ea typeface="Calibri"/>
              </a:rPr>
              <a:t>Visualization 1: heatmaps (saliency maps)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Text 2"/>
          <p:cNvSpPr/>
          <p:nvPr/>
        </p:nvSpPr>
        <p:spPr>
          <a:xfrm>
            <a:off x="548640" y="511920"/>
            <a:ext cx="11155320" cy="25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4b5563"/>
                </a:solidFill>
                <a:latin typeface="Calibri"/>
                <a:ea typeface="Calibri"/>
              </a:rPr>
              <a:t>Aggregate fixations into a “hot–cold” attention map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3" name="Image 0" descr="/mnt/data/eye_tracking_assets/heatmap_bird.png"/>
          <p:cNvPicPr/>
          <p:nvPr/>
        </p:nvPicPr>
        <p:blipFill>
          <a:blip r:embed="rId1"/>
          <a:stretch/>
        </p:blipFill>
        <p:spPr>
          <a:xfrm>
            <a:off x="1337400" y="1234440"/>
            <a:ext cx="4822920" cy="4983120"/>
          </a:xfrm>
          <a:prstGeom prst="rect">
            <a:avLst/>
          </a:prstGeom>
          <a:ln w="0">
            <a:noFill/>
          </a:ln>
        </p:spPr>
      </p:pic>
      <p:sp>
        <p:nvSpPr>
          <p:cNvPr id="264" name="Shape 3"/>
          <p:cNvSpPr/>
          <p:nvPr/>
        </p:nvSpPr>
        <p:spPr>
          <a:xfrm>
            <a:off x="6903720" y="1234440"/>
            <a:ext cx="4553280" cy="49831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d8dee9"/>
            </a:solidFill>
            <a:round/>
          </a:ln>
          <a:effectLst>
            <a:outerShdw algn="bl" blurRad="38160" dir="2700000" dist="18837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65" name="Text 4"/>
          <p:cNvSpPr/>
          <p:nvPr/>
        </p:nvSpPr>
        <p:spPr>
          <a:xfrm>
            <a:off x="7178040" y="1417320"/>
            <a:ext cx="402300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1b1f24"/>
                </a:solidFill>
                <a:latin typeface="Calibri"/>
                <a:ea typeface="Calibri"/>
              </a:rPr>
              <a:t>How they’re built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Text 5"/>
          <p:cNvSpPr/>
          <p:nvPr/>
        </p:nvSpPr>
        <p:spPr>
          <a:xfrm>
            <a:off x="7178040" y="1783080"/>
            <a:ext cx="4068720" cy="138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400" spc="-1" strike="noStrike">
                <a:solidFill>
                  <a:srgbClr val="1b1f24"/>
                </a:solidFill>
                <a:latin typeface="Calibri"/>
                <a:ea typeface="Calibri"/>
              </a:rPr>
              <a:t>Start with fixation locations (x, y)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400" spc="-1" strike="noStrike">
                <a:solidFill>
                  <a:srgbClr val="1b1f24"/>
                </a:solidFill>
                <a:latin typeface="Calibri"/>
                <a:ea typeface="Calibri"/>
              </a:rPr>
              <a:t>Weight by duration (optional)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400" spc="-1" strike="noStrike">
                <a:solidFill>
                  <a:srgbClr val="1b1f24"/>
                </a:solidFill>
                <a:latin typeface="Calibri"/>
                <a:ea typeface="Calibri"/>
              </a:rPr>
              <a:t>Apply a Gaussian blur around each fixation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400" spc="-1" strike="noStrike">
                <a:solidFill>
                  <a:srgbClr val="1b1f24"/>
                </a:solidFill>
                <a:latin typeface="Calibri"/>
                <a:ea typeface="Calibri"/>
              </a:rPr>
              <a:t>Sum across time or participants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Shape 6"/>
          <p:cNvSpPr/>
          <p:nvPr/>
        </p:nvSpPr>
        <p:spPr>
          <a:xfrm>
            <a:off x="7178040" y="3977640"/>
            <a:ext cx="4068720" cy="2148480"/>
          </a:xfrm>
          <a:prstGeom prst="roundRect">
            <a:avLst>
              <a:gd name="adj" fmla="val 16667"/>
            </a:avLst>
          </a:prstGeom>
          <a:solidFill>
            <a:srgbClr val="eef2f7"/>
          </a:solidFill>
          <a:ln w="12700">
            <a:solidFill>
              <a:srgbClr val="d8dee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68" name="Text 7"/>
          <p:cNvSpPr/>
          <p:nvPr/>
        </p:nvSpPr>
        <p:spPr>
          <a:xfrm>
            <a:off x="7360920" y="4114800"/>
            <a:ext cx="370296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500" spc="-1" strike="noStrike">
                <a:solidFill>
                  <a:srgbClr val="1b1f24"/>
                </a:solidFill>
                <a:latin typeface="Calibri"/>
                <a:ea typeface="Calibri"/>
              </a:rPr>
              <a:t>What to say out loud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Text 8"/>
          <p:cNvSpPr/>
          <p:nvPr/>
        </p:nvSpPr>
        <p:spPr>
          <a:xfrm>
            <a:off x="7360920" y="4434840"/>
            <a:ext cx="3702960" cy="155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4b5563"/>
                </a:solidFill>
                <a:latin typeface="Calibri"/>
                <a:ea typeface="Calibri"/>
              </a:rPr>
              <a:t>Heatmaps are great for “where” questions, but they hide the order of looking. Use scanpaths for sequence.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7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0"/>
          <p:cNvSpPr/>
          <p:nvPr/>
        </p:nvSpPr>
        <p:spPr>
          <a:xfrm>
            <a:off x="0" y="0"/>
            <a:ext cx="12191400" cy="822600"/>
          </a:xfrm>
          <a:prstGeom prst="rect">
            <a:avLst/>
          </a:prstGeom>
          <a:solidFill>
            <a:srgbClr val="ffffff"/>
          </a:solidFill>
          <a:ln w="12700">
            <a:solidFill>
              <a:srgbClr val="d8dee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71" name="Text 1"/>
          <p:cNvSpPr/>
          <p:nvPr/>
        </p:nvSpPr>
        <p:spPr>
          <a:xfrm>
            <a:off x="548640" y="128160"/>
            <a:ext cx="9600840" cy="3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2800" spc="-1" strike="noStrike">
                <a:solidFill>
                  <a:srgbClr val="1b1f24"/>
                </a:solidFill>
                <a:latin typeface="Calibri"/>
                <a:ea typeface="Calibri"/>
              </a:rPr>
              <a:t>Visualization 2: scanpaths &amp; gaze plots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Text 2"/>
          <p:cNvSpPr/>
          <p:nvPr/>
        </p:nvSpPr>
        <p:spPr>
          <a:xfrm>
            <a:off x="548640" y="511920"/>
            <a:ext cx="11155320" cy="25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4b5563"/>
                </a:solidFill>
                <a:latin typeface="Calibri"/>
                <a:ea typeface="Calibri"/>
              </a:rPr>
              <a:t>Show the order of attention (sequence + movement)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3" name="Image 0" descr="/mnt/data/eye_tracking_assets/scanpath_museum.jpg"/>
          <p:cNvPicPr/>
          <p:nvPr/>
        </p:nvPicPr>
        <p:blipFill>
          <a:blip r:embed="rId1"/>
          <a:stretch/>
        </p:blipFill>
        <p:spPr>
          <a:xfrm>
            <a:off x="731520" y="2570040"/>
            <a:ext cx="7360560" cy="2494800"/>
          </a:xfrm>
          <a:prstGeom prst="rect">
            <a:avLst/>
          </a:prstGeom>
          <a:ln w="0">
            <a:noFill/>
          </a:ln>
        </p:spPr>
      </p:pic>
      <p:sp>
        <p:nvSpPr>
          <p:cNvPr id="274" name="Shape 3"/>
          <p:cNvSpPr/>
          <p:nvPr/>
        </p:nvSpPr>
        <p:spPr>
          <a:xfrm>
            <a:off x="8321040" y="1143000"/>
            <a:ext cx="3135960" cy="53488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d8dee9"/>
            </a:solidFill>
            <a:round/>
          </a:ln>
          <a:effectLst>
            <a:outerShdw algn="bl" blurRad="38160" dir="2700000" dist="18837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75" name="Text 4"/>
          <p:cNvSpPr/>
          <p:nvPr/>
        </p:nvSpPr>
        <p:spPr>
          <a:xfrm>
            <a:off x="8595360" y="1325880"/>
            <a:ext cx="265140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1b1f24"/>
                </a:solidFill>
                <a:latin typeface="Calibri"/>
                <a:ea typeface="Calibri"/>
              </a:rPr>
              <a:t>How to read it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Text 5"/>
          <p:cNvSpPr/>
          <p:nvPr/>
        </p:nvSpPr>
        <p:spPr>
          <a:xfrm>
            <a:off x="8595360" y="1691640"/>
            <a:ext cx="2697120" cy="131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300" spc="-1" strike="noStrike">
                <a:solidFill>
                  <a:srgbClr val="1b1f24"/>
                </a:solidFill>
                <a:latin typeface="Calibri"/>
                <a:ea typeface="Calibri"/>
              </a:rPr>
              <a:t>Dots = fixations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300" spc="-1" strike="noStrike">
                <a:solidFill>
                  <a:srgbClr val="1b1f24"/>
                </a:solidFill>
                <a:latin typeface="Calibri"/>
                <a:ea typeface="Calibri"/>
              </a:rPr>
              <a:t>Bigger dots = longer duration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300" spc="-1" strike="noStrike">
                <a:solidFill>
                  <a:srgbClr val="1b1f24"/>
                </a:solidFill>
                <a:latin typeface="Calibri"/>
                <a:ea typeface="Calibri"/>
              </a:rPr>
              <a:t>Lines = saccades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300" spc="-1" strike="noStrike">
                <a:solidFill>
                  <a:srgbClr val="1b1f24"/>
                </a:solidFill>
                <a:latin typeface="Calibri"/>
                <a:ea typeface="Calibri"/>
              </a:rPr>
              <a:t>Numbers = order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b1f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" descr="/mnt/data/eye_tracking_assets/corneal_reflections.png"/>
          <p:cNvPicPr/>
          <p:nvPr/>
        </p:nvPicPr>
        <p:blipFill>
          <a:blip r:embed="rId1"/>
          <a:stretch/>
        </p:blipFill>
        <p:spPr>
          <a:xfrm>
            <a:off x="7360920" y="2892240"/>
            <a:ext cx="4827600" cy="1072800"/>
          </a:xfrm>
          <a:prstGeom prst="rect">
            <a:avLst/>
          </a:prstGeom>
          <a:ln w="0">
            <a:noFill/>
          </a:ln>
        </p:spPr>
      </p:pic>
      <p:sp>
        <p:nvSpPr>
          <p:cNvPr id="25" name="Text 15"/>
          <p:cNvSpPr/>
          <p:nvPr/>
        </p:nvSpPr>
        <p:spPr>
          <a:xfrm>
            <a:off x="822960" y="2103120"/>
            <a:ext cx="6126120" cy="73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5200" spc="-1" strike="noStrike">
                <a:solidFill>
                  <a:srgbClr val="ffffff"/>
                </a:solidFill>
                <a:latin typeface="Calibri"/>
                <a:ea typeface="Calibri"/>
              </a:rPr>
              <a:t>Eye Tracking</a:t>
            </a:r>
            <a:endParaRPr b="0" lang="en-US" sz="5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Shape 1"/>
          <p:cNvSpPr/>
          <p:nvPr/>
        </p:nvSpPr>
        <p:spPr>
          <a:xfrm>
            <a:off x="868680" y="3840480"/>
            <a:ext cx="1462680" cy="91080"/>
          </a:xfrm>
          <a:prstGeom prst="rect">
            <a:avLst/>
          </a:prstGeom>
          <a:solidFill>
            <a:srgbClr val="2d7ff9"/>
          </a:solidFill>
          <a:ln w="12700">
            <a:solidFill>
              <a:srgbClr val="2d7ff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7" name="Text 19"/>
          <p:cNvSpPr/>
          <p:nvPr/>
        </p:nvSpPr>
        <p:spPr>
          <a:xfrm>
            <a:off x="868680" y="4023360"/>
            <a:ext cx="6309000" cy="73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e5e7eb"/>
                </a:solidFill>
                <a:latin typeface="Calibri"/>
                <a:ea typeface="Calibri"/>
              </a:rPr>
              <a:t>You’ll learn: what eye trackers measure • how metrics are computed • how to interpret results</a:t>
            </a:r>
            <a:endParaRPr b="0" lang="en-US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7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0"/>
          <p:cNvSpPr/>
          <p:nvPr/>
        </p:nvSpPr>
        <p:spPr>
          <a:xfrm>
            <a:off x="0" y="0"/>
            <a:ext cx="12191400" cy="822600"/>
          </a:xfrm>
          <a:prstGeom prst="rect">
            <a:avLst/>
          </a:prstGeom>
          <a:solidFill>
            <a:srgbClr val="ffffff"/>
          </a:solidFill>
          <a:ln w="12700">
            <a:solidFill>
              <a:srgbClr val="d8dee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9" name="Text 1"/>
          <p:cNvSpPr/>
          <p:nvPr/>
        </p:nvSpPr>
        <p:spPr>
          <a:xfrm>
            <a:off x="548640" y="128160"/>
            <a:ext cx="9600840" cy="3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2800" spc="-1" strike="noStrike">
                <a:solidFill>
                  <a:srgbClr val="1b1f24"/>
                </a:solidFill>
                <a:latin typeface="Calibri"/>
                <a:ea typeface="Calibri"/>
              </a:rPr>
              <a:t>Session roadmap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Shape 3"/>
          <p:cNvSpPr/>
          <p:nvPr/>
        </p:nvSpPr>
        <p:spPr>
          <a:xfrm>
            <a:off x="731520" y="1143000"/>
            <a:ext cx="5394600" cy="13712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d8dee9"/>
            </a:solidFill>
            <a:round/>
          </a:ln>
          <a:effectLst>
            <a:outerShdw algn="bl" blurRad="38160" dir="2700000" dist="18837" rotWithShape="0">
              <a:srgbClr val="000000">
                <a:alpha val="12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1" name="Shape 4"/>
          <p:cNvSpPr/>
          <p:nvPr/>
        </p:nvSpPr>
        <p:spPr>
          <a:xfrm>
            <a:off x="1051560" y="1435680"/>
            <a:ext cx="255600" cy="255600"/>
          </a:xfrm>
          <a:prstGeom prst="ellipse">
            <a:avLst/>
          </a:prstGeom>
          <a:solidFill>
            <a:srgbClr val="2d7ff9"/>
          </a:solidFill>
          <a:ln w="12700">
            <a:solidFill>
              <a:srgbClr val="2d7ff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2" name="Text 5"/>
          <p:cNvSpPr/>
          <p:nvPr/>
        </p:nvSpPr>
        <p:spPr>
          <a:xfrm>
            <a:off x="1417320" y="1344240"/>
            <a:ext cx="43887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1b1f24"/>
                </a:solidFill>
                <a:latin typeface="Calibri"/>
                <a:ea typeface="Calibri"/>
              </a:rPr>
              <a:t>1) Devices &amp; setup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Text 6"/>
          <p:cNvSpPr/>
          <p:nvPr/>
        </p:nvSpPr>
        <p:spPr>
          <a:xfrm>
            <a:off x="1143000" y="1801440"/>
            <a:ext cx="46630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4b5563"/>
                </a:solidFill>
                <a:latin typeface="Calibri"/>
                <a:ea typeface="Calibri"/>
              </a:rPr>
              <a:t>Remote vs wearable vs VR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4b5563"/>
                </a:solidFill>
                <a:latin typeface="Calibri"/>
                <a:ea typeface="Calibri"/>
              </a:rPr>
              <a:t>What affects data quality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Shape 7"/>
          <p:cNvSpPr/>
          <p:nvPr/>
        </p:nvSpPr>
        <p:spPr>
          <a:xfrm>
            <a:off x="6217920" y="1143000"/>
            <a:ext cx="5239080" cy="13712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d8dee9"/>
            </a:solidFill>
            <a:round/>
          </a:ln>
          <a:effectLst>
            <a:outerShdw algn="bl" blurRad="38160" dir="2700000" dist="18837" rotWithShape="0">
              <a:srgbClr val="000000">
                <a:alpha val="12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5" name="Shape 8"/>
          <p:cNvSpPr/>
          <p:nvPr/>
        </p:nvSpPr>
        <p:spPr>
          <a:xfrm>
            <a:off x="6537960" y="1435680"/>
            <a:ext cx="255600" cy="255600"/>
          </a:xfrm>
          <a:prstGeom prst="ellipse">
            <a:avLst/>
          </a:prstGeom>
          <a:solidFill>
            <a:srgbClr val="24b7a4"/>
          </a:solidFill>
          <a:ln w="12700">
            <a:solidFill>
              <a:srgbClr val="24b7a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6" name="Text 9"/>
          <p:cNvSpPr/>
          <p:nvPr/>
        </p:nvSpPr>
        <p:spPr>
          <a:xfrm>
            <a:off x="6903720" y="1344240"/>
            <a:ext cx="42332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1b1f24"/>
                </a:solidFill>
                <a:latin typeface="Calibri"/>
                <a:ea typeface="Calibri"/>
              </a:rPr>
              <a:t>2) What we measure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Text 10"/>
          <p:cNvSpPr/>
          <p:nvPr/>
        </p:nvSpPr>
        <p:spPr>
          <a:xfrm>
            <a:off x="6629400" y="1801440"/>
            <a:ext cx="450756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4b5563"/>
                </a:solidFill>
                <a:latin typeface="Calibri"/>
                <a:ea typeface="Calibri"/>
              </a:rPr>
              <a:t>Fixations, saccades, pupil, blinks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4b5563"/>
                </a:solidFill>
                <a:latin typeface="Calibri"/>
                <a:ea typeface="Calibri"/>
              </a:rPr>
              <a:t>AOI metrics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Shape 11"/>
          <p:cNvSpPr/>
          <p:nvPr/>
        </p:nvSpPr>
        <p:spPr>
          <a:xfrm>
            <a:off x="731520" y="2743200"/>
            <a:ext cx="5394600" cy="13712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d8dee9"/>
            </a:solidFill>
            <a:round/>
          </a:ln>
          <a:effectLst>
            <a:outerShdw algn="bl" blurRad="38160" dir="2700000" dist="18837" rotWithShape="0">
              <a:srgbClr val="000000">
                <a:alpha val="12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9" name="Shape 12"/>
          <p:cNvSpPr/>
          <p:nvPr/>
        </p:nvSpPr>
        <p:spPr>
          <a:xfrm>
            <a:off x="1051560" y="3035880"/>
            <a:ext cx="255600" cy="255600"/>
          </a:xfrm>
          <a:prstGeom prst="ellipse">
            <a:avLst/>
          </a:prstGeom>
          <a:solidFill>
            <a:srgbClr val="7c3aed"/>
          </a:solidFill>
          <a:ln w="12700">
            <a:solidFill>
              <a:srgbClr val="7c3ae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0" name="Text 13"/>
          <p:cNvSpPr/>
          <p:nvPr/>
        </p:nvSpPr>
        <p:spPr>
          <a:xfrm>
            <a:off x="1417320" y="2944440"/>
            <a:ext cx="43887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1b1f24"/>
                </a:solidFill>
                <a:latin typeface="Calibri"/>
                <a:ea typeface="Calibri"/>
              </a:rPr>
              <a:t>3) From samples to metrics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Text 14"/>
          <p:cNvSpPr/>
          <p:nvPr/>
        </p:nvSpPr>
        <p:spPr>
          <a:xfrm>
            <a:off x="1143000" y="3401640"/>
            <a:ext cx="46630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4b5563"/>
                </a:solidFill>
                <a:latin typeface="Calibri"/>
                <a:ea typeface="Calibri"/>
              </a:rPr>
              <a:t>Cleaning, segmentation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4b5563"/>
                </a:solidFill>
                <a:latin typeface="Calibri"/>
                <a:ea typeface="Calibri"/>
              </a:rPr>
              <a:t>Event detection (I-VT / I-DT)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Shape 15"/>
          <p:cNvSpPr/>
          <p:nvPr/>
        </p:nvSpPr>
        <p:spPr>
          <a:xfrm>
            <a:off x="6217920" y="2743200"/>
            <a:ext cx="5239080" cy="137124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d8dee9"/>
            </a:solidFill>
            <a:round/>
          </a:ln>
          <a:effectLst>
            <a:outerShdw algn="bl" blurRad="38160" dir="2700000" dist="18837" rotWithShape="0">
              <a:srgbClr val="000000">
                <a:alpha val="12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3" name="Shape 16"/>
          <p:cNvSpPr/>
          <p:nvPr/>
        </p:nvSpPr>
        <p:spPr>
          <a:xfrm>
            <a:off x="6537960" y="3035880"/>
            <a:ext cx="255600" cy="255600"/>
          </a:xfrm>
          <a:prstGeom prst="ellipse">
            <a:avLst/>
          </a:prstGeom>
          <a:solidFill>
            <a:srgbClr val="f97316"/>
          </a:solidFill>
          <a:ln w="12700">
            <a:solidFill>
              <a:srgbClr val="f9731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4" name="Text 17"/>
          <p:cNvSpPr/>
          <p:nvPr/>
        </p:nvSpPr>
        <p:spPr>
          <a:xfrm>
            <a:off x="6903720" y="2944440"/>
            <a:ext cx="42332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1b1f24"/>
                </a:solidFill>
                <a:latin typeface="Calibri"/>
                <a:ea typeface="Calibri"/>
              </a:rPr>
              <a:t>4) Visualize &amp; interpret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Text 18"/>
          <p:cNvSpPr/>
          <p:nvPr/>
        </p:nvSpPr>
        <p:spPr>
          <a:xfrm>
            <a:off x="6629400" y="3401640"/>
            <a:ext cx="450756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4b5563"/>
                </a:solidFill>
                <a:latin typeface="Calibri"/>
                <a:ea typeface="Calibri"/>
              </a:rPr>
              <a:t>Heatmaps, scanpaths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4b5563"/>
                </a:solidFill>
                <a:latin typeface="Calibri"/>
                <a:ea typeface="Calibri"/>
              </a:rPr>
              <a:t>Common pitfalls + ethics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Shape 19"/>
          <p:cNvSpPr/>
          <p:nvPr/>
        </p:nvSpPr>
        <p:spPr>
          <a:xfrm>
            <a:off x="731520" y="4846320"/>
            <a:ext cx="10743840" cy="12340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d8dee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7" name="Text 20"/>
          <p:cNvSpPr/>
          <p:nvPr/>
        </p:nvSpPr>
        <p:spPr>
          <a:xfrm>
            <a:off x="1005840" y="4983480"/>
            <a:ext cx="1024092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1b1f24"/>
                </a:solidFill>
                <a:latin typeface="Calibri"/>
                <a:ea typeface="Calibri"/>
              </a:rPr>
              <a:t>Quick warm-up (30 seconds)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Text 21"/>
          <p:cNvSpPr/>
          <p:nvPr/>
        </p:nvSpPr>
        <p:spPr>
          <a:xfrm>
            <a:off x="1005840" y="5321880"/>
            <a:ext cx="10240920" cy="59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4b5563"/>
                </a:solidFill>
                <a:latin typeface="Calibri"/>
                <a:ea typeface="Calibri"/>
              </a:rPr>
              <a:t>Think of a time you “got stuck” reading a page, searching a website, or preparing your morning coffee — what might your eyes have been doing?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7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0"/>
          <p:cNvSpPr/>
          <p:nvPr/>
        </p:nvSpPr>
        <p:spPr>
          <a:xfrm>
            <a:off x="0" y="0"/>
            <a:ext cx="12191400" cy="822600"/>
          </a:xfrm>
          <a:prstGeom prst="rect">
            <a:avLst/>
          </a:prstGeom>
          <a:solidFill>
            <a:srgbClr val="ffffff"/>
          </a:solidFill>
          <a:ln w="12700">
            <a:solidFill>
              <a:srgbClr val="d8dee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0" name="Text 1"/>
          <p:cNvSpPr/>
          <p:nvPr/>
        </p:nvSpPr>
        <p:spPr>
          <a:xfrm>
            <a:off x="548640" y="128160"/>
            <a:ext cx="9600840" cy="3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2800" spc="-1" strike="noStrike">
                <a:solidFill>
                  <a:srgbClr val="1b1f24"/>
                </a:solidFill>
                <a:latin typeface="Calibri"/>
                <a:ea typeface="Calibri"/>
              </a:rPr>
              <a:t>What is eye tracking?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Text 2"/>
          <p:cNvSpPr/>
          <p:nvPr/>
        </p:nvSpPr>
        <p:spPr>
          <a:xfrm>
            <a:off x="548640" y="511920"/>
            <a:ext cx="11155320" cy="25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4b5563"/>
                </a:solidFill>
                <a:latin typeface="Calibri"/>
                <a:ea typeface="Calibri"/>
              </a:rPr>
              <a:t>Measuring where people look (point of gaze) and how their eyes move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Shape 3"/>
          <p:cNvSpPr/>
          <p:nvPr/>
        </p:nvSpPr>
        <p:spPr>
          <a:xfrm>
            <a:off x="731520" y="1188720"/>
            <a:ext cx="5668920" cy="4388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d8dee9"/>
            </a:solidFill>
            <a:round/>
          </a:ln>
          <a:effectLst>
            <a:outerShdw algn="bl" blurRad="38160" dir="2700000" dist="18837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3" name="Text 4"/>
          <p:cNvSpPr/>
          <p:nvPr/>
        </p:nvSpPr>
        <p:spPr>
          <a:xfrm>
            <a:off x="1051560" y="1371600"/>
            <a:ext cx="512028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1b1f24"/>
                </a:solidFill>
                <a:latin typeface="Calibri"/>
                <a:ea typeface="Calibri"/>
              </a:rPr>
              <a:t>What you get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Text 5"/>
          <p:cNvSpPr/>
          <p:nvPr/>
        </p:nvSpPr>
        <p:spPr>
          <a:xfrm>
            <a:off x="1051560" y="1783080"/>
            <a:ext cx="5211720" cy="12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600" spc="-1" strike="noStrike">
                <a:solidFill>
                  <a:srgbClr val="1b1f24"/>
                </a:solidFill>
                <a:latin typeface="Calibri"/>
                <a:ea typeface="Calibri"/>
              </a:rPr>
              <a:t>A stream of gaze samples (x, y) over time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600" spc="-1" strike="noStrike">
                <a:solidFill>
                  <a:srgbClr val="1b1f24"/>
                </a:solidFill>
                <a:latin typeface="Calibri"/>
                <a:ea typeface="Calibri"/>
              </a:rPr>
              <a:t>Derived events: fixations, saccades, blinks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600" spc="-1" strike="noStrike">
                <a:solidFill>
                  <a:srgbClr val="1b1f24"/>
                </a:solidFill>
                <a:latin typeface="Calibri"/>
                <a:ea typeface="Calibri"/>
              </a:rPr>
              <a:t>Optional: pupil size, head pose, scene video (wearables)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Shape 6"/>
          <p:cNvSpPr/>
          <p:nvPr/>
        </p:nvSpPr>
        <p:spPr>
          <a:xfrm>
            <a:off x="6629400" y="1188720"/>
            <a:ext cx="4919040" cy="43887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d8dee9"/>
            </a:solidFill>
            <a:round/>
          </a:ln>
          <a:effectLst>
            <a:outerShdw algn="bl" blurRad="38160" dir="2700000" dist="18837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6" name="Text 7"/>
          <p:cNvSpPr/>
          <p:nvPr/>
        </p:nvSpPr>
        <p:spPr>
          <a:xfrm>
            <a:off x="6949440" y="1371600"/>
            <a:ext cx="438876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1b1f24"/>
                </a:solidFill>
                <a:latin typeface="Calibri"/>
                <a:ea typeface="Calibri"/>
              </a:rPr>
              <a:t>Why it’s useful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Text 8"/>
          <p:cNvSpPr/>
          <p:nvPr/>
        </p:nvSpPr>
        <p:spPr>
          <a:xfrm>
            <a:off x="6949440" y="1783080"/>
            <a:ext cx="4525920" cy="15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600" spc="-1" strike="noStrike">
                <a:solidFill>
                  <a:srgbClr val="1b1f24"/>
                </a:solidFill>
                <a:latin typeface="Calibri"/>
                <a:ea typeface="Calibri"/>
              </a:rPr>
              <a:t>Attention &amp; visual search (What draws the eye?)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600" spc="-1" strike="noStrike">
                <a:solidFill>
                  <a:srgbClr val="1b1f24"/>
                </a:solidFill>
                <a:latin typeface="Calibri"/>
                <a:ea typeface="Calibri"/>
              </a:rPr>
              <a:t>Cognitive effort (Where do people struggle?)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600" spc="-1" strike="noStrike">
                <a:solidFill>
                  <a:srgbClr val="1b1f24"/>
                </a:solidFill>
                <a:latin typeface="Calibri"/>
                <a:ea typeface="Calibri"/>
              </a:rPr>
              <a:t>Usability / learning (How do people explore?)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600" spc="-1" strike="noStrike">
                <a:solidFill>
                  <a:srgbClr val="1b1f24"/>
                </a:solidFill>
                <a:latin typeface="Calibri"/>
                <a:ea typeface="Calibri"/>
              </a:rPr>
              <a:t>Safety &amp; real-world behavior (driving, sports, work)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Text 9"/>
          <p:cNvSpPr/>
          <p:nvPr/>
        </p:nvSpPr>
        <p:spPr>
          <a:xfrm>
            <a:off x="8961120" y="4572000"/>
            <a:ext cx="2102760" cy="2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4b5563"/>
                </a:solidFill>
                <a:latin typeface="Calibri"/>
                <a:ea typeface="Calibri"/>
              </a:rPr>
              <a:t>Gaze point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7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0"/>
          <p:cNvSpPr/>
          <p:nvPr/>
        </p:nvSpPr>
        <p:spPr>
          <a:xfrm>
            <a:off x="0" y="0"/>
            <a:ext cx="12191400" cy="822600"/>
          </a:xfrm>
          <a:prstGeom prst="rect">
            <a:avLst/>
          </a:prstGeom>
          <a:solidFill>
            <a:srgbClr val="ffffff"/>
          </a:solidFill>
          <a:ln w="12700">
            <a:solidFill>
              <a:srgbClr val="d8dee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0" name="Text 1"/>
          <p:cNvSpPr/>
          <p:nvPr/>
        </p:nvSpPr>
        <p:spPr>
          <a:xfrm>
            <a:off x="548640" y="128160"/>
            <a:ext cx="9600840" cy="3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2800" spc="-1" strike="noStrike">
                <a:solidFill>
                  <a:srgbClr val="1b1f24"/>
                </a:solidFill>
                <a:latin typeface="Calibri"/>
                <a:ea typeface="Calibri"/>
              </a:rPr>
              <a:t>How do video-based eye trackers work?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Text 2"/>
          <p:cNvSpPr/>
          <p:nvPr/>
        </p:nvSpPr>
        <p:spPr>
          <a:xfrm>
            <a:off x="548640" y="511920"/>
            <a:ext cx="11155320" cy="25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4b5563"/>
                </a:solidFill>
                <a:latin typeface="Calibri"/>
                <a:ea typeface="Calibri"/>
              </a:rPr>
              <a:t>Near‑infrared light + camera(s) estimate gaze using pupil + corneal reflections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Shape 3"/>
          <p:cNvSpPr/>
          <p:nvPr/>
        </p:nvSpPr>
        <p:spPr>
          <a:xfrm>
            <a:off x="777240" y="1126800"/>
            <a:ext cx="5486040" cy="53488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d8dee9"/>
            </a:solidFill>
            <a:round/>
          </a:ln>
          <a:effectLst>
            <a:outerShdw algn="bl" blurRad="38160" dir="2700000" dist="18837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3" name="Text 4"/>
          <p:cNvSpPr/>
          <p:nvPr/>
        </p:nvSpPr>
        <p:spPr>
          <a:xfrm>
            <a:off x="1097280" y="1288800"/>
            <a:ext cx="493740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1b1f24"/>
                </a:solidFill>
                <a:latin typeface="Calibri"/>
                <a:ea typeface="Calibri"/>
              </a:rPr>
              <a:t>The basic idea (pupil-centre corneal reflection; PCCR)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Text 5"/>
          <p:cNvSpPr/>
          <p:nvPr/>
        </p:nvSpPr>
        <p:spPr>
          <a:xfrm>
            <a:off x="1005840" y="1965600"/>
            <a:ext cx="5028840" cy="15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600" spc="-1" strike="noStrike">
                <a:solidFill>
                  <a:srgbClr val="1b1f24"/>
                </a:solidFill>
                <a:latin typeface="Calibri"/>
                <a:ea typeface="Calibri"/>
              </a:rPr>
              <a:t>Infrared LEDs illuminate the eye (invisible to us)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600" spc="-1" strike="noStrike">
                <a:solidFill>
                  <a:srgbClr val="1b1f24"/>
                </a:solidFill>
                <a:latin typeface="Calibri"/>
                <a:ea typeface="Calibri"/>
              </a:rPr>
              <a:t>Cameras see the pupil + bright “glints” on the cornea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600" spc="-1" strike="noStrike">
                <a:solidFill>
                  <a:srgbClr val="1b1f24"/>
                </a:solidFill>
                <a:latin typeface="Calibri"/>
                <a:ea typeface="Calibri"/>
              </a:rPr>
              <a:t>Software estimates gaze direction and maps it onto a screen or scene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600" spc="-1" strike="noStrike">
                <a:solidFill>
                  <a:srgbClr val="1b1f24"/>
                </a:solidFill>
                <a:latin typeface="Calibri"/>
                <a:ea typeface="Calibri"/>
              </a:rPr>
              <a:t>Calibration links eye features to known targets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Shape 6"/>
          <p:cNvSpPr/>
          <p:nvPr/>
        </p:nvSpPr>
        <p:spPr>
          <a:xfrm>
            <a:off x="6446520" y="1143000"/>
            <a:ext cx="5010480" cy="53488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d8dee9"/>
            </a:solidFill>
            <a:round/>
          </a:ln>
          <a:effectLst>
            <a:outerShdw algn="bl" blurRad="38160" dir="2700000" dist="18837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6" name="Text 7"/>
          <p:cNvSpPr/>
          <p:nvPr/>
        </p:nvSpPr>
        <p:spPr>
          <a:xfrm>
            <a:off x="6766560" y="1325880"/>
            <a:ext cx="448020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1b1f24"/>
                </a:solidFill>
                <a:latin typeface="Calibri"/>
                <a:ea typeface="Calibri"/>
              </a:rPr>
              <a:t>What the camera sees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7" name="Image 0" descr="/mnt/data/eye_tracking_assets/corneal_reflections.png"/>
          <p:cNvPicPr/>
          <p:nvPr/>
        </p:nvPicPr>
        <p:blipFill>
          <a:blip r:embed="rId1"/>
          <a:stretch/>
        </p:blipFill>
        <p:spPr>
          <a:xfrm>
            <a:off x="6720840" y="2326320"/>
            <a:ext cx="4571640" cy="1015920"/>
          </a:xfrm>
          <a:prstGeom prst="rect">
            <a:avLst/>
          </a:prstGeom>
          <a:ln w="0">
            <a:noFill/>
          </a:ln>
        </p:spPr>
      </p:pic>
      <p:sp>
        <p:nvSpPr>
          <p:cNvPr id="68" name="Text 8"/>
          <p:cNvSpPr/>
          <p:nvPr/>
        </p:nvSpPr>
        <p:spPr>
          <a:xfrm>
            <a:off x="6766560" y="3977640"/>
            <a:ext cx="448020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4b5563"/>
                </a:solidFill>
                <a:latin typeface="Calibri"/>
                <a:ea typeface="Calibri"/>
              </a:rPr>
              <a:t>Bright dots = corneal reflections (glints)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4b5563"/>
                </a:solidFill>
                <a:latin typeface="Calibri"/>
                <a:ea typeface="Calibri"/>
              </a:rPr>
              <a:t>Dark circle = pupil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Shape 9"/>
          <p:cNvSpPr/>
          <p:nvPr/>
        </p:nvSpPr>
        <p:spPr>
          <a:xfrm>
            <a:off x="6720840" y="4709160"/>
            <a:ext cx="4571640" cy="1599840"/>
          </a:xfrm>
          <a:prstGeom prst="roundRect">
            <a:avLst>
              <a:gd name="adj" fmla="val 16667"/>
            </a:avLst>
          </a:prstGeom>
          <a:solidFill>
            <a:srgbClr val="eef2f7"/>
          </a:solidFill>
          <a:ln w="12700">
            <a:solidFill>
              <a:srgbClr val="d8dee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0" name="Text 10"/>
          <p:cNvSpPr/>
          <p:nvPr/>
        </p:nvSpPr>
        <p:spPr>
          <a:xfrm>
            <a:off x="6949440" y="4827960"/>
            <a:ext cx="420588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600" spc="-1" strike="noStrike">
                <a:solidFill>
                  <a:srgbClr val="1b1f24"/>
                </a:solidFill>
                <a:latin typeface="Calibri"/>
                <a:ea typeface="Calibri"/>
              </a:rPr>
              <a:t>Fun fact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Text 11"/>
          <p:cNvSpPr/>
          <p:nvPr/>
        </p:nvSpPr>
        <p:spPr>
          <a:xfrm>
            <a:off x="6949440" y="5166360"/>
            <a:ext cx="4205880" cy="100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4b5563"/>
                </a:solidFill>
                <a:latin typeface="Calibri"/>
                <a:ea typeface="Calibri"/>
              </a:rPr>
              <a:t>Corneal reflections help compensate for small head movements — improving robustness.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7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0"/>
          <p:cNvSpPr/>
          <p:nvPr/>
        </p:nvSpPr>
        <p:spPr>
          <a:xfrm>
            <a:off x="0" y="0"/>
            <a:ext cx="12191400" cy="822600"/>
          </a:xfrm>
          <a:prstGeom prst="rect">
            <a:avLst/>
          </a:prstGeom>
          <a:solidFill>
            <a:srgbClr val="ffffff"/>
          </a:solidFill>
          <a:ln w="12700">
            <a:solidFill>
              <a:srgbClr val="d8dee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3" name="Text 1"/>
          <p:cNvSpPr/>
          <p:nvPr/>
        </p:nvSpPr>
        <p:spPr>
          <a:xfrm>
            <a:off x="548640" y="128160"/>
            <a:ext cx="9600840" cy="3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2800" spc="-1" strike="noStrike">
                <a:solidFill>
                  <a:srgbClr val="1b1f24"/>
                </a:solidFill>
                <a:latin typeface="Calibri"/>
                <a:ea typeface="Calibri"/>
              </a:rPr>
              <a:t>Eye tracking devices (the big families)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Text 2"/>
          <p:cNvSpPr/>
          <p:nvPr/>
        </p:nvSpPr>
        <p:spPr>
          <a:xfrm>
            <a:off x="548640" y="511920"/>
            <a:ext cx="11155320" cy="25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4b5563"/>
                </a:solidFill>
                <a:latin typeface="Calibri"/>
                <a:ea typeface="Calibri"/>
              </a:rPr>
              <a:t>Remote trackers, wearable glasses, and eye tracking inside headsets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5" name="Image 0" descr="/mnt/data/eye_tracking_assets/tobii_devices.jpg"/>
          <p:cNvPicPr/>
          <p:nvPr/>
        </p:nvPicPr>
        <p:blipFill>
          <a:blip r:embed="rId1"/>
          <a:stretch/>
        </p:blipFill>
        <p:spPr>
          <a:xfrm>
            <a:off x="2287080" y="3011760"/>
            <a:ext cx="3473640" cy="1741680"/>
          </a:xfrm>
          <a:prstGeom prst="rect">
            <a:avLst/>
          </a:prstGeom>
          <a:ln w="0">
            <a:noFill/>
          </a:ln>
        </p:spPr>
      </p:pic>
      <p:sp>
        <p:nvSpPr>
          <p:cNvPr id="76" name="Shape 3"/>
          <p:cNvSpPr/>
          <p:nvPr/>
        </p:nvSpPr>
        <p:spPr>
          <a:xfrm>
            <a:off x="7360920" y="1143000"/>
            <a:ext cx="4096080" cy="38401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d8dee9"/>
            </a:solidFill>
            <a:round/>
          </a:ln>
          <a:effectLst>
            <a:outerShdw algn="bl" blurRad="38160" dir="2700000" dist="18837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7" name="Text 4"/>
          <p:cNvSpPr/>
          <p:nvPr/>
        </p:nvSpPr>
        <p:spPr>
          <a:xfrm>
            <a:off x="7635240" y="1325880"/>
            <a:ext cx="365724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600" spc="-1" strike="noStrike">
                <a:solidFill>
                  <a:srgbClr val="1b1f24"/>
                </a:solidFill>
                <a:latin typeface="Calibri"/>
                <a:ea typeface="Calibri"/>
              </a:rPr>
              <a:t>Remote (screen‑based)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Text 5"/>
          <p:cNvSpPr/>
          <p:nvPr/>
        </p:nvSpPr>
        <p:spPr>
          <a:xfrm>
            <a:off x="7635240" y="1691640"/>
            <a:ext cx="370296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4b5563"/>
                </a:solidFill>
                <a:latin typeface="Calibri"/>
                <a:ea typeface="Calibri"/>
              </a:rPr>
              <a:t>• </a:t>
            </a:r>
            <a:r>
              <a:rPr b="0" lang="en-US" sz="1300" spc="-1" strike="noStrike">
                <a:solidFill>
                  <a:srgbClr val="4b5563"/>
                </a:solidFill>
                <a:latin typeface="Calibri"/>
                <a:ea typeface="Calibri"/>
              </a:rPr>
              <a:t>Great for lab studies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4b5563"/>
                </a:solidFill>
                <a:latin typeface="Calibri"/>
                <a:ea typeface="Calibri"/>
              </a:rPr>
              <a:t>• </a:t>
            </a:r>
            <a:r>
              <a:rPr b="0" lang="en-US" sz="1300" spc="-1" strike="noStrike">
                <a:solidFill>
                  <a:srgbClr val="4b5563"/>
                </a:solidFill>
                <a:latin typeface="Calibri"/>
                <a:ea typeface="Calibri"/>
              </a:rPr>
              <a:t>Often needs stable head position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4b5563"/>
                </a:solidFill>
                <a:latin typeface="Calibri"/>
                <a:ea typeface="Calibri"/>
              </a:rPr>
              <a:t>• </a:t>
            </a:r>
            <a:r>
              <a:rPr b="0" lang="en-US" sz="1300" spc="-1" strike="noStrike">
                <a:solidFill>
                  <a:srgbClr val="4b5563"/>
                </a:solidFill>
                <a:latin typeface="Calibri"/>
                <a:ea typeface="Calibri"/>
              </a:rPr>
              <a:t>Best for 2D stimuli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Text 6"/>
          <p:cNvSpPr/>
          <p:nvPr/>
        </p:nvSpPr>
        <p:spPr>
          <a:xfrm>
            <a:off x="7635240" y="2697480"/>
            <a:ext cx="365724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600" spc="-1" strike="noStrike">
                <a:solidFill>
                  <a:srgbClr val="1b1f24"/>
                </a:solidFill>
                <a:latin typeface="Calibri"/>
                <a:ea typeface="Calibri"/>
              </a:rPr>
              <a:t>Wearable (glasses)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Text 7"/>
          <p:cNvSpPr/>
          <p:nvPr/>
        </p:nvSpPr>
        <p:spPr>
          <a:xfrm>
            <a:off x="7635240" y="3054240"/>
            <a:ext cx="370296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4b5563"/>
                </a:solidFill>
                <a:latin typeface="Calibri"/>
                <a:ea typeface="Calibri"/>
              </a:rPr>
              <a:t>• </a:t>
            </a:r>
            <a:r>
              <a:rPr b="0" lang="en-US" sz="1300" spc="-1" strike="noStrike">
                <a:solidFill>
                  <a:srgbClr val="4b5563"/>
                </a:solidFill>
                <a:latin typeface="Calibri"/>
                <a:ea typeface="Calibri"/>
              </a:rPr>
              <a:t>Real‑world tasks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4b5563"/>
                </a:solidFill>
                <a:latin typeface="Calibri"/>
                <a:ea typeface="Calibri"/>
              </a:rPr>
              <a:t>• </a:t>
            </a:r>
            <a:r>
              <a:rPr b="0" lang="en-US" sz="1300" spc="-1" strike="noStrike">
                <a:solidFill>
                  <a:srgbClr val="4b5563"/>
                </a:solidFill>
                <a:latin typeface="Calibri"/>
                <a:ea typeface="Calibri"/>
              </a:rPr>
              <a:t>Includes scene camera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4b5563"/>
                </a:solidFill>
                <a:latin typeface="Calibri"/>
                <a:ea typeface="Calibri"/>
              </a:rPr>
              <a:t>• </a:t>
            </a:r>
            <a:r>
              <a:rPr b="0" lang="en-US" sz="1300" spc="-1" strike="noStrike">
                <a:solidFill>
                  <a:srgbClr val="4b5563"/>
                </a:solidFill>
                <a:latin typeface="Calibri"/>
                <a:ea typeface="Calibri"/>
              </a:rPr>
              <a:t>More post‑processing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Text 8"/>
          <p:cNvSpPr/>
          <p:nvPr/>
        </p:nvSpPr>
        <p:spPr>
          <a:xfrm>
            <a:off x="7580520" y="3858840"/>
            <a:ext cx="365724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600" spc="-1" strike="noStrike">
                <a:solidFill>
                  <a:srgbClr val="1b1f24"/>
                </a:solidFill>
                <a:latin typeface="Calibri"/>
                <a:ea typeface="Calibri"/>
              </a:rPr>
              <a:t>VR/AR (in headset)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Text 9"/>
          <p:cNvSpPr/>
          <p:nvPr/>
        </p:nvSpPr>
        <p:spPr>
          <a:xfrm>
            <a:off x="7635240" y="4069080"/>
            <a:ext cx="370296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4b5563"/>
                </a:solidFill>
                <a:latin typeface="Calibri"/>
                <a:ea typeface="Calibri"/>
              </a:rPr>
              <a:t>• </a:t>
            </a:r>
            <a:r>
              <a:rPr b="0" lang="en-US" sz="1300" spc="-1" strike="noStrike">
                <a:solidFill>
                  <a:srgbClr val="4b5563"/>
                </a:solidFill>
                <a:latin typeface="Calibri"/>
                <a:ea typeface="Calibri"/>
              </a:rPr>
              <a:t>3D interactions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4b5563"/>
                </a:solidFill>
                <a:latin typeface="Calibri"/>
                <a:ea typeface="Calibri"/>
              </a:rPr>
              <a:t>• </a:t>
            </a:r>
            <a:r>
              <a:rPr b="0" lang="en-US" sz="1300" spc="-1" strike="noStrike">
                <a:solidFill>
                  <a:srgbClr val="4b5563"/>
                </a:solidFill>
                <a:latin typeface="Calibri"/>
                <a:ea typeface="Calibri"/>
              </a:rPr>
              <a:t>Need head + gaze together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4b5563"/>
                </a:solidFill>
                <a:latin typeface="Calibri"/>
                <a:ea typeface="Calibri"/>
              </a:rPr>
              <a:t>• </a:t>
            </a:r>
            <a:r>
              <a:rPr b="0" lang="en-US" sz="1300" spc="-1" strike="noStrike">
                <a:solidFill>
                  <a:srgbClr val="4b5563"/>
                </a:solidFill>
                <a:latin typeface="Calibri"/>
                <a:ea typeface="Calibri"/>
              </a:rPr>
              <a:t>Often custom pipelines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Shape 10"/>
          <p:cNvSpPr/>
          <p:nvPr/>
        </p:nvSpPr>
        <p:spPr>
          <a:xfrm>
            <a:off x="731520" y="5166360"/>
            <a:ext cx="10725480" cy="12340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d8dee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4" name="Text 11"/>
          <p:cNvSpPr/>
          <p:nvPr/>
        </p:nvSpPr>
        <p:spPr>
          <a:xfrm>
            <a:off x="1005840" y="5321880"/>
            <a:ext cx="1014948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1b1f24"/>
                </a:solidFill>
                <a:latin typeface="Calibri"/>
                <a:ea typeface="Calibri"/>
              </a:rPr>
              <a:t>Pick the device to match your question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Text 12"/>
          <p:cNvSpPr/>
          <p:nvPr/>
        </p:nvSpPr>
        <p:spPr>
          <a:xfrm>
            <a:off x="1005840" y="5650920"/>
            <a:ext cx="1014948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4b5563"/>
                </a:solidFill>
                <a:latin typeface="Calibri"/>
                <a:ea typeface="Calibri"/>
              </a:rPr>
              <a:t>Example: reading on a monitor → remote tracker; navigating a museum → wearable glasses.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6" name="Picture 16" descr=""/>
          <p:cNvPicPr/>
          <p:nvPr/>
        </p:nvPicPr>
        <p:blipFill>
          <a:blip r:embed="rId2"/>
          <a:stretch/>
        </p:blipFill>
        <p:spPr>
          <a:xfrm>
            <a:off x="2409840" y="1067400"/>
            <a:ext cx="3209040" cy="1741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7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0"/>
          <p:cNvSpPr/>
          <p:nvPr/>
        </p:nvSpPr>
        <p:spPr>
          <a:xfrm>
            <a:off x="0" y="0"/>
            <a:ext cx="12191400" cy="822600"/>
          </a:xfrm>
          <a:prstGeom prst="rect">
            <a:avLst/>
          </a:prstGeom>
          <a:solidFill>
            <a:srgbClr val="ffffff"/>
          </a:solidFill>
          <a:ln w="12700">
            <a:solidFill>
              <a:srgbClr val="d8dee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8" name="Text 1"/>
          <p:cNvSpPr/>
          <p:nvPr/>
        </p:nvSpPr>
        <p:spPr>
          <a:xfrm>
            <a:off x="548640" y="128160"/>
            <a:ext cx="9600840" cy="3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2800" spc="-1" strike="noStrike">
                <a:solidFill>
                  <a:srgbClr val="1b1f24"/>
                </a:solidFill>
                <a:latin typeface="Calibri"/>
                <a:ea typeface="Calibri"/>
              </a:rPr>
              <a:t>Data quality: sampling rate, accuracy, precision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Text 2"/>
          <p:cNvSpPr/>
          <p:nvPr/>
        </p:nvSpPr>
        <p:spPr>
          <a:xfrm>
            <a:off x="548640" y="511920"/>
            <a:ext cx="11155320" cy="25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4b5563"/>
                </a:solidFill>
                <a:latin typeface="Calibri"/>
                <a:ea typeface="Calibri"/>
              </a:rPr>
              <a:t>These determine what you can reliably measure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Shape 3"/>
          <p:cNvSpPr/>
          <p:nvPr/>
        </p:nvSpPr>
        <p:spPr>
          <a:xfrm>
            <a:off x="731520" y="1143000"/>
            <a:ext cx="5714640" cy="50745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d8dee9"/>
            </a:solidFill>
            <a:round/>
          </a:ln>
          <a:effectLst>
            <a:outerShdw algn="bl" blurRad="38160" dir="2700000" dist="18837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1" name="Text 4"/>
          <p:cNvSpPr/>
          <p:nvPr/>
        </p:nvSpPr>
        <p:spPr>
          <a:xfrm>
            <a:off x="1051560" y="1325880"/>
            <a:ext cx="512028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2000" spc="-1" strike="noStrike">
                <a:solidFill>
                  <a:srgbClr val="1b1f24"/>
                </a:solidFill>
                <a:latin typeface="Calibri"/>
                <a:ea typeface="Calibri"/>
              </a:rPr>
              <a:t>Key terms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Text 5"/>
          <p:cNvSpPr/>
          <p:nvPr/>
        </p:nvSpPr>
        <p:spPr>
          <a:xfrm>
            <a:off x="1051560" y="1783080"/>
            <a:ext cx="530316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500" spc="-1" strike="noStrike">
                <a:solidFill>
                  <a:srgbClr val="1b1f24"/>
                </a:solidFill>
                <a:latin typeface="Calibri"/>
                <a:ea typeface="Calibri"/>
              </a:rPr>
              <a:t>Sampling rate (Hz): samples per second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Text 6"/>
          <p:cNvSpPr/>
          <p:nvPr/>
        </p:nvSpPr>
        <p:spPr>
          <a:xfrm>
            <a:off x="1051560" y="2139840"/>
            <a:ext cx="539460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4b5563"/>
                </a:solidFill>
                <a:latin typeface="Calibri"/>
                <a:ea typeface="Calibri"/>
              </a:rPr>
              <a:t>Higher Hz captures faster movements (e.g., saccades) but produces more data.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Text 7"/>
          <p:cNvSpPr/>
          <p:nvPr/>
        </p:nvSpPr>
        <p:spPr>
          <a:xfrm>
            <a:off x="1051560" y="2606040"/>
            <a:ext cx="530316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500" spc="-1" strike="noStrike">
                <a:solidFill>
                  <a:srgbClr val="1b1f24"/>
                </a:solidFill>
                <a:latin typeface="Calibri"/>
                <a:ea typeface="Calibri"/>
              </a:rPr>
              <a:t>Accuracy: how close measured gaze is to true gaze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Text 8"/>
          <p:cNvSpPr/>
          <p:nvPr/>
        </p:nvSpPr>
        <p:spPr>
          <a:xfrm>
            <a:off x="1051560" y="2971800"/>
            <a:ext cx="530316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500" spc="-1" strike="noStrike">
                <a:solidFill>
                  <a:srgbClr val="1b1f24"/>
                </a:solidFill>
                <a:latin typeface="Calibri"/>
                <a:ea typeface="Calibri"/>
              </a:rPr>
              <a:t>Precision: how consistent the samples are (scatter/variation)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Shape 9"/>
          <p:cNvSpPr/>
          <p:nvPr/>
        </p:nvSpPr>
        <p:spPr>
          <a:xfrm>
            <a:off x="7071480" y="951120"/>
            <a:ext cx="5120280" cy="4197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d8dee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7" name="Text 10"/>
          <p:cNvSpPr/>
          <p:nvPr/>
        </p:nvSpPr>
        <p:spPr>
          <a:xfrm>
            <a:off x="7300080" y="1088280"/>
            <a:ext cx="466308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600" spc="-1" strike="noStrike">
                <a:solidFill>
                  <a:srgbClr val="1b1f24"/>
                </a:solidFill>
                <a:latin typeface="Calibri"/>
                <a:ea typeface="Calibri"/>
              </a:rPr>
              <a:t>Practical tip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Text 11"/>
          <p:cNvSpPr/>
          <p:nvPr/>
        </p:nvSpPr>
        <p:spPr>
          <a:xfrm>
            <a:off x="7300080" y="1408320"/>
            <a:ext cx="466308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4b5563"/>
                </a:solidFill>
                <a:latin typeface="Calibri"/>
                <a:ea typeface="Calibri"/>
              </a:rPr>
              <a:t>If you need word‑level reading measures or tiny AOIs, prioritize accuracy + head stabilization (e.g., chin rest).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9" name="Image 0" descr="/mnt/data/eye_tracking_assets/chin_rest.jpg"/>
          <p:cNvPicPr/>
          <p:nvPr/>
        </p:nvPicPr>
        <p:blipFill>
          <a:blip r:embed="rId1"/>
          <a:stretch/>
        </p:blipFill>
        <p:spPr>
          <a:xfrm>
            <a:off x="8694360" y="2164680"/>
            <a:ext cx="1748520" cy="2331360"/>
          </a:xfrm>
          <a:prstGeom prst="rect">
            <a:avLst/>
          </a:prstGeom>
          <a:ln w="0">
            <a:noFill/>
          </a:ln>
        </p:spPr>
      </p:pic>
      <p:sp>
        <p:nvSpPr>
          <p:cNvPr id="100" name="Shape 15"/>
          <p:cNvSpPr/>
          <p:nvPr/>
        </p:nvSpPr>
        <p:spPr>
          <a:xfrm>
            <a:off x="7533000" y="5239080"/>
            <a:ext cx="3927240" cy="15076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d8dee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1" name="Text 16"/>
          <p:cNvSpPr/>
          <p:nvPr/>
        </p:nvSpPr>
        <p:spPr>
          <a:xfrm>
            <a:off x="7711560" y="5423760"/>
            <a:ext cx="3570120" cy="20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600" spc="-1" strike="noStrike">
                <a:solidFill>
                  <a:srgbClr val="1b1f24"/>
                </a:solidFill>
                <a:latin typeface="Calibri"/>
                <a:ea typeface="Calibri"/>
              </a:rPr>
              <a:t>Common causes of bad data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Text 17"/>
          <p:cNvSpPr/>
          <p:nvPr/>
        </p:nvSpPr>
        <p:spPr>
          <a:xfrm>
            <a:off x="7635600" y="5714280"/>
            <a:ext cx="3570120" cy="84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300" spc="-1" strike="noStrike">
                <a:solidFill>
                  <a:srgbClr val="1b1f24"/>
                </a:solidFill>
                <a:latin typeface="Calibri"/>
                <a:ea typeface="Calibri"/>
              </a:rPr>
              <a:t>Poor calibration / drift over time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300" spc="-1" strike="noStrike">
                <a:solidFill>
                  <a:srgbClr val="1b1f24"/>
                </a:solidFill>
                <a:latin typeface="Calibri"/>
                <a:ea typeface="Calibri"/>
              </a:rPr>
              <a:t>Glasses glare / heavy makeup / eyelashes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300" spc="-1" strike="noStrike">
                <a:solidFill>
                  <a:srgbClr val="1b1f24"/>
                </a:solidFill>
                <a:latin typeface="Calibri"/>
                <a:ea typeface="Calibri"/>
              </a:rPr>
              <a:t>Large head motion or device slippage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300" spc="-1" strike="noStrike">
                <a:solidFill>
                  <a:srgbClr val="1b1f24"/>
                </a:solidFill>
                <a:latin typeface="Calibri"/>
                <a:ea typeface="Calibri"/>
              </a:rPr>
              <a:t>Low sampling rate for fast dynamics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3" name="Picture 23" descr=""/>
          <p:cNvPicPr/>
          <p:nvPr/>
        </p:nvPicPr>
        <p:blipFill>
          <a:blip r:embed="rId2"/>
          <a:stretch/>
        </p:blipFill>
        <p:spPr>
          <a:xfrm>
            <a:off x="901440" y="3680640"/>
            <a:ext cx="5420520" cy="2055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7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0"/>
          <p:cNvSpPr/>
          <p:nvPr/>
        </p:nvSpPr>
        <p:spPr>
          <a:xfrm>
            <a:off x="0" y="0"/>
            <a:ext cx="12191400" cy="822600"/>
          </a:xfrm>
          <a:prstGeom prst="rect">
            <a:avLst/>
          </a:prstGeom>
          <a:solidFill>
            <a:srgbClr val="ffffff"/>
          </a:solidFill>
          <a:ln w="12700">
            <a:solidFill>
              <a:srgbClr val="d8dee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5" name="Text 1"/>
          <p:cNvSpPr/>
          <p:nvPr/>
        </p:nvSpPr>
        <p:spPr>
          <a:xfrm>
            <a:off x="548640" y="128160"/>
            <a:ext cx="9600840" cy="3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2800" spc="-1" strike="noStrike">
                <a:solidFill>
                  <a:srgbClr val="1b1f24"/>
                </a:solidFill>
                <a:latin typeface="Calibri"/>
                <a:ea typeface="Calibri"/>
              </a:rPr>
              <a:t>Calibration &amp; validation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Text 2"/>
          <p:cNvSpPr/>
          <p:nvPr/>
        </p:nvSpPr>
        <p:spPr>
          <a:xfrm>
            <a:off x="548640" y="511920"/>
            <a:ext cx="11155320" cy="25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4b5563"/>
                </a:solidFill>
                <a:latin typeface="Calibri"/>
                <a:ea typeface="Calibri"/>
              </a:rPr>
              <a:t>Teaching the tracker what your gaze looks like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Shape 3"/>
          <p:cNvSpPr/>
          <p:nvPr/>
        </p:nvSpPr>
        <p:spPr>
          <a:xfrm>
            <a:off x="731520" y="1143000"/>
            <a:ext cx="5440320" cy="53488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d8dee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8" name="Text 4"/>
          <p:cNvSpPr/>
          <p:nvPr/>
        </p:nvSpPr>
        <p:spPr>
          <a:xfrm>
            <a:off x="1005840" y="1325880"/>
            <a:ext cx="493740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1b1f24"/>
                </a:solidFill>
                <a:latin typeface="Calibri"/>
                <a:ea typeface="Calibri"/>
              </a:rPr>
              <a:t>Screen‑based calibration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9" name="Image 0" descr="/mnt/data/eye_tracking_assets/calibration_screen.jpeg"/>
          <p:cNvPicPr/>
          <p:nvPr/>
        </p:nvPicPr>
        <p:blipFill>
          <a:blip r:embed="rId1"/>
          <a:stretch/>
        </p:blipFill>
        <p:spPr>
          <a:xfrm>
            <a:off x="1684080" y="1691640"/>
            <a:ext cx="3581280" cy="2514240"/>
          </a:xfrm>
          <a:prstGeom prst="rect">
            <a:avLst/>
          </a:prstGeom>
          <a:ln w="0">
            <a:noFill/>
          </a:ln>
        </p:spPr>
      </p:pic>
      <p:sp>
        <p:nvSpPr>
          <p:cNvPr id="110" name="Text 5"/>
          <p:cNvSpPr/>
          <p:nvPr/>
        </p:nvSpPr>
        <p:spPr>
          <a:xfrm>
            <a:off x="1005840" y="4251960"/>
            <a:ext cx="4937400" cy="41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4b5563"/>
                </a:solidFill>
                <a:latin typeface="Calibri"/>
                <a:ea typeface="Calibri"/>
              </a:rPr>
              <a:t>Typical: 5–9 points. Then validate to check error.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Text 6"/>
          <p:cNvSpPr/>
          <p:nvPr/>
        </p:nvSpPr>
        <p:spPr>
          <a:xfrm>
            <a:off x="1005840" y="4736520"/>
            <a:ext cx="493740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300" spc="-1" strike="noStrike">
                <a:solidFill>
                  <a:srgbClr val="1b1f24"/>
                </a:solidFill>
                <a:latin typeface="Calibri"/>
                <a:ea typeface="Calibri"/>
              </a:rPr>
              <a:t>Seat distance + screen position matter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300" spc="-1" strike="noStrike">
                <a:solidFill>
                  <a:srgbClr val="1b1f24"/>
                </a:solidFill>
                <a:latin typeface="Calibri"/>
                <a:ea typeface="Calibri"/>
              </a:rPr>
              <a:t>Recalibrate after breaks or if drift appears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Shape 7"/>
          <p:cNvSpPr/>
          <p:nvPr/>
        </p:nvSpPr>
        <p:spPr>
          <a:xfrm>
            <a:off x="6446520" y="1143000"/>
            <a:ext cx="5010480" cy="53488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d8dee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3" name="Text 8"/>
          <p:cNvSpPr/>
          <p:nvPr/>
        </p:nvSpPr>
        <p:spPr>
          <a:xfrm>
            <a:off x="6720840" y="1325880"/>
            <a:ext cx="448020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1b1f24"/>
                </a:solidFill>
                <a:latin typeface="Calibri"/>
                <a:ea typeface="Calibri"/>
              </a:rPr>
              <a:t>Wearable calibration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4" name="Image 1" descr="/mnt/data/eye_tracking_assets/calibration_wearable.jpg"/>
          <p:cNvPicPr/>
          <p:nvPr/>
        </p:nvPicPr>
        <p:blipFill>
          <a:blip r:embed="rId2"/>
          <a:stretch/>
        </p:blipFill>
        <p:spPr>
          <a:xfrm>
            <a:off x="6720840" y="1768680"/>
            <a:ext cx="4525920" cy="2771640"/>
          </a:xfrm>
          <a:prstGeom prst="rect">
            <a:avLst/>
          </a:prstGeom>
          <a:ln w="0">
            <a:noFill/>
          </a:ln>
        </p:spPr>
      </p:pic>
      <p:sp>
        <p:nvSpPr>
          <p:cNvPr id="115" name="Text 9"/>
          <p:cNvSpPr/>
          <p:nvPr/>
        </p:nvSpPr>
        <p:spPr>
          <a:xfrm>
            <a:off x="6720840" y="4663440"/>
            <a:ext cx="452592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4b5563"/>
                </a:solidFill>
                <a:latin typeface="Calibri"/>
                <a:ea typeface="Calibri"/>
              </a:rPr>
              <a:t>Often: look at a marker at a known distance (or multiple markers).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Shape 10"/>
          <p:cNvSpPr/>
          <p:nvPr/>
        </p:nvSpPr>
        <p:spPr>
          <a:xfrm>
            <a:off x="6720840" y="5166360"/>
            <a:ext cx="4525920" cy="1188360"/>
          </a:xfrm>
          <a:prstGeom prst="roundRect">
            <a:avLst>
              <a:gd name="adj" fmla="val 16667"/>
            </a:avLst>
          </a:prstGeom>
          <a:solidFill>
            <a:srgbClr val="eef2f7"/>
          </a:solidFill>
          <a:ln w="12700">
            <a:solidFill>
              <a:srgbClr val="d8dee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7" name="Text 11"/>
          <p:cNvSpPr/>
          <p:nvPr/>
        </p:nvSpPr>
        <p:spPr>
          <a:xfrm>
            <a:off x="6949440" y="5285160"/>
            <a:ext cx="411444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500" spc="-1" strike="noStrike">
                <a:solidFill>
                  <a:srgbClr val="1b1f24"/>
                </a:solidFill>
                <a:latin typeface="Calibri"/>
                <a:ea typeface="Calibri"/>
              </a:rPr>
              <a:t>Troubleshooting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Text 12"/>
          <p:cNvSpPr/>
          <p:nvPr/>
        </p:nvSpPr>
        <p:spPr>
          <a:xfrm>
            <a:off x="6949440" y="5605200"/>
            <a:ext cx="4114440" cy="73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4b5563"/>
                </a:solidFill>
                <a:latin typeface="Calibri"/>
                <a:ea typeface="Calibri"/>
              </a:rPr>
              <a:t>If calibration is poor (often with glasses), try repositioning and give a short break before retrying.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7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0"/>
          <p:cNvSpPr/>
          <p:nvPr/>
        </p:nvSpPr>
        <p:spPr>
          <a:xfrm>
            <a:off x="0" y="0"/>
            <a:ext cx="12191400" cy="822600"/>
          </a:xfrm>
          <a:prstGeom prst="rect">
            <a:avLst/>
          </a:prstGeom>
          <a:solidFill>
            <a:srgbClr val="ffffff"/>
          </a:solidFill>
          <a:ln w="12700">
            <a:solidFill>
              <a:srgbClr val="d8dee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0" name="Text 1"/>
          <p:cNvSpPr/>
          <p:nvPr/>
        </p:nvSpPr>
        <p:spPr>
          <a:xfrm>
            <a:off x="548640" y="128160"/>
            <a:ext cx="9600840" cy="3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2800" spc="-1" strike="noStrike">
                <a:solidFill>
                  <a:srgbClr val="1b1f24"/>
                </a:solidFill>
                <a:latin typeface="Calibri"/>
                <a:ea typeface="Calibri"/>
              </a:rPr>
              <a:t>What does eye‑tracking data look like?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Text 2"/>
          <p:cNvSpPr/>
          <p:nvPr/>
        </p:nvSpPr>
        <p:spPr>
          <a:xfrm>
            <a:off x="548640" y="511920"/>
            <a:ext cx="11155320" cy="25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4b5563"/>
                </a:solidFill>
                <a:latin typeface="Calibri"/>
                <a:ea typeface="Calibri"/>
              </a:rPr>
              <a:t>Raw data is usually a table (CSV/TSV) with timestamped samples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2" name="Image 0" descr="/mnt/data/eye_tracking_assets/csv_data.png"/>
          <p:cNvPicPr/>
          <p:nvPr/>
        </p:nvPicPr>
        <p:blipFill>
          <a:blip r:embed="rId1"/>
          <a:stretch/>
        </p:blipFill>
        <p:spPr>
          <a:xfrm>
            <a:off x="731520" y="2206080"/>
            <a:ext cx="7406280" cy="3268440"/>
          </a:xfrm>
          <a:prstGeom prst="rect">
            <a:avLst/>
          </a:prstGeom>
          <a:ln w="0">
            <a:noFill/>
          </a:ln>
        </p:spPr>
      </p:pic>
      <p:sp>
        <p:nvSpPr>
          <p:cNvPr id="123" name="Shape 3"/>
          <p:cNvSpPr/>
          <p:nvPr/>
        </p:nvSpPr>
        <p:spPr>
          <a:xfrm>
            <a:off x="8366760" y="1188720"/>
            <a:ext cx="3090240" cy="53031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d8dee9"/>
            </a:solidFill>
            <a:round/>
          </a:ln>
          <a:effectLst>
            <a:outerShdw algn="bl" blurRad="38160" dir="2700000" dist="18837" rotWithShape="0">
              <a:srgbClr val="000000">
                <a:alpha val="1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4" name="Text 4"/>
          <p:cNvSpPr/>
          <p:nvPr/>
        </p:nvSpPr>
        <p:spPr>
          <a:xfrm>
            <a:off x="8641080" y="1371600"/>
            <a:ext cx="265140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800" spc="-1" strike="noStrike">
                <a:solidFill>
                  <a:srgbClr val="1b1f24"/>
                </a:solidFill>
                <a:latin typeface="Calibri"/>
                <a:ea typeface="Calibri"/>
              </a:rPr>
              <a:t>Common columns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Text 5"/>
          <p:cNvSpPr/>
          <p:nvPr/>
        </p:nvSpPr>
        <p:spPr>
          <a:xfrm>
            <a:off x="8641080" y="1737360"/>
            <a:ext cx="2651400" cy="1508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300" spc="-1" strike="noStrike">
                <a:solidFill>
                  <a:srgbClr val="1b1f24"/>
                </a:solidFill>
                <a:latin typeface="Calibri"/>
                <a:ea typeface="Calibri"/>
              </a:rPr>
              <a:t>Timestamp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300" spc="-1" strike="noStrike">
                <a:solidFill>
                  <a:srgbClr val="1b1f24"/>
                </a:solidFill>
                <a:latin typeface="Calibri"/>
                <a:ea typeface="Calibri"/>
              </a:rPr>
              <a:t>Gaze point (x, y)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300" spc="-1" strike="noStrike">
                <a:solidFill>
                  <a:srgbClr val="1b1f24"/>
                </a:solidFill>
                <a:latin typeface="Calibri"/>
                <a:ea typeface="Calibri"/>
              </a:rPr>
              <a:t>Eye validity / trackloss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300" spc="-1" strike="noStrike">
                <a:solidFill>
                  <a:srgbClr val="1b1f24"/>
                </a:solidFill>
                <a:latin typeface="Calibri"/>
                <a:ea typeface="Calibri"/>
              </a:rPr>
              <a:t>Pupil diameter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28600" indent="-228600" defTabSz="914400">
              <a:lnSpc>
                <a:spcPct val="100000"/>
              </a:lnSpc>
              <a:buClr>
                <a:srgbClr val="1b1f24"/>
              </a:buClr>
              <a:buFont typeface="Symbol" charset="2"/>
              <a:buChar char=""/>
            </a:pPr>
            <a:r>
              <a:rPr b="0" lang="en-US" sz="1300" spc="-1" strike="noStrike">
                <a:solidFill>
                  <a:srgbClr val="1b1f24"/>
                </a:solidFill>
                <a:latin typeface="Calibri"/>
                <a:ea typeface="Calibri"/>
              </a:rPr>
              <a:t>Event markers (stimulus, response)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Shape 6"/>
          <p:cNvSpPr/>
          <p:nvPr/>
        </p:nvSpPr>
        <p:spPr>
          <a:xfrm>
            <a:off x="8641080" y="3749040"/>
            <a:ext cx="2651400" cy="2605680"/>
          </a:xfrm>
          <a:prstGeom prst="roundRect">
            <a:avLst>
              <a:gd name="adj" fmla="val 16667"/>
            </a:avLst>
          </a:prstGeom>
          <a:solidFill>
            <a:srgbClr val="eef2f7"/>
          </a:solidFill>
          <a:ln w="12700">
            <a:solidFill>
              <a:srgbClr val="d8dee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en-GB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7" name="Text 7"/>
          <p:cNvSpPr/>
          <p:nvPr/>
        </p:nvSpPr>
        <p:spPr>
          <a:xfrm>
            <a:off x="8823960" y="3886200"/>
            <a:ext cx="2285640" cy="31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en-US" sz="1500" spc="-1" strike="noStrike">
                <a:solidFill>
                  <a:srgbClr val="1b1f24"/>
                </a:solidFill>
                <a:latin typeface="Calibri"/>
                <a:ea typeface="Calibri"/>
              </a:rPr>
              <a:t>Big idea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Text 8"/>
          <p:cNvSpPr/>
          <p:nvPr/>
        </p:nvSpPr>
        <p:spPr>
          <a:xfrm>
            <a:off x="8823960" y="4206240"/>
            <a:ext cx="2285640" cy="201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1300" spc="-1" strike="noStrike">
                <a:solidFill>
                  <a:srgbClr val="4b5563"/>
                </a:solidFill>
                <a:latin typeface="Calibri"/>
                <a:ea typeface="Calibri"/>
              </a:rPr>
              <a:t>We turn these samples into meaningful events (fixations / saccades), then compute summary metrics.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6-9 BU Light Template (Logo Bottom)">
  <a:themeElements>
    <a:clrScheme name="Custom 5">
      <a:dk1>
        <a:srgbClr val="000000"/>
      </a:dk1>
      <a:lt1>
        <a:srgbClr val="ffffff"/>
      </a:lt1>
      <a:dk2>
        <a:srgbClr val="756858"/>
      </a:dk2>
      <a:lt2>
        <a:srgbClr val="ffffff"/>
      </a:lt2>
      <a:accent1>
        <a:srgbClr val="3c9e20"/>
      </a:accent1>
      <a:accent2>
        <a:srgbClr val="47c7f0"/>
      </a:accent2>
      <a:accent3>
        <a:srgbClr val="8a9dd0"/>
      </a:accent3>
      <a:accent4>
        <a:srgbClr val="47447b"/>
      </a:accent4>
      <a:accent5>
        <a:srgbClr val="d71475"/>
      </a:accent5>
      <a:accent6>
        <a:srgbClr val="c32129"/>
      </a:accent6>
      <a:hlink>
        <a:srgbClr val="0000ff"/>
      </a:hlink>
      <a:folHlink>
        <a:srgbClr val="800080"/>
      </a:folHlink>
    </a:clrScheme>
    <a:fontScheme name="BU Fonts">
      <a:majorFont>
        <a:latin typeface="Bitter" pitchFamily="0" charset="1"/>
        <a:ea typeface=""/>
        <a:cs typeface=""/>
      </a:majorFont>
      <a:minorFont>
        <a:latin typeface="PT Sans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</TotalTime>
  <Application>LibreOffice/24.2.7.2$Linux_X86_64 LibreOffice_project/420$Build-2</Application>
  <AppVersion>15.0000</AppVersion>
  <Words>2636</Words>
  <Paragraphs>267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2026-01-19T18:11:43Z</dcterms:created>
  <dc:creator>ChatGPT</dc:creator>
  <dc:description/>
  <dc:language>en-US</dc:language>
  <cp:lastModifiedBy/>
  <dcterms:modified xsi:type="dcterms:W3CDTF">2026-02-19T09:34:33Z</dcterms:modified>
  <cp:revision>3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17</vt:i4>
  </property>
  <property fmtid="{D5CDD505-2E9C-101B-9397-08002B2CF9AE}" pid="3" name="PresentationFormat">
    <vt:lpwstr>Widescreen</vt:lpwstr>
  </property>
  <property fmtid="{D5CDD505-2E9C-101B-9397-08002B2CF9AE}" pid="4" name="Slides">
    <vt:i4>17</vt:i4>
  </property>
</Properties>
</file>